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7"/>
  </p:notesMasterIdLst>
  <p:handoutMasterIdLst>
    <p:handoutMasterId r:id="rId18"/>
  </p:handoutMasterIdLst>
  <p:sldIdLst>
    <p:sldId id="315" r:id="rId2"/>
    <p:sldId id="305" r:id="rId3"/>
    <p:sldId id="306" r:id="rId4"/>
    <p:sldId id="302" r:id="rId5"/>
    <p:sldId id="307" r:id="rId6"/>
    <p:sldId id="308" r:id="rId7"/>
    <p:sldId id="309" r:id="rId8"/>
    <p:sldId id="310" r:id="rId9"/>
    <p:sldId id="311" r:id="rId10"/>
    <p:sldId id="312" r:id="rId11"/>
    <p:sldId id="301" r:id="rId12"/>
    <p:sldId id="313" r:id="rId13"/>
    <p:sldId id="314" r:id="rId14"/>
    <p:sldId id="303" r:id="rId15"/>
    <p:sldId id="298"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等线 Light" panose="02010600030101010101" pitchFamily="2" charset="-122"/>
      <p:regular r:id="rId23"/>
    </p:embeddedFont>
    <p:embeddedFont>
      <p:font typeface="等线" panose="02010600030101010101" pitchFamily="2" charset="-122"/>
      <p:regular r:id="rId24"/>
      <p:bold r:id="rId25"/>
    </p:embeddedFont>
    <p:embeddedFont>
      <p:font typeface="Calibri Light" panose="020F0302020204030204" pitchFamily="34" charset="0"/>
      <p:regular r:id="rId26"/>
      <p:italic r:id="rId27"/>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C08"/>
    <a:srgbClr val="D9D7C1"/>
    <a:srgbClr val="2F2F2F"/>
    <a:srgbClr val="E1C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6364" autoAdjust="0"/>
  </p:normalViewPr>
  <p:slideViewPr>
    <p:cSldViewPr snapToGrid="0">
      <p:cViewPr varScale="1">
        <p:scale>
          <a:sx n="63" d="100"/>
          <a:sy n="63" d="100"/>
        </p:scale>
        <p:origin x="9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A1E68B-6447-4DA8-B113-3E32A5EE5F10}" type="datetimeFigureOut">
              <a:rPr lang="zh-TW" altLang="en-US" smtClean="0"/>
              <a:t>2018/9/29</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9E6287-C5B0-40D8-818F-931AF3854C83}" type="slidenum">
              <a:rPr lang="zh-TW" altLang="en-US" smtClean="0"/>
              <a:t>‹#›</a:t>
            </a:fld>
            <a:endParaRPr lang="zh-TW" altLang="en-US"/>
          </a:p>
        </p:txBody>
      </p:sp>
    </p:spTree>
    <p:extLst>
      <p:ext uri="{BB962C8B-B14F-4D97-AF65-F5344CB8AC3E}">
        <p14:creationId xmlns:p14="http://schemas.microsoft.com/office/powerpoint/2010/main" val="2006426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2EDF7-F1B9-44CA-8A74-0CB005953882}" type="datetimeFigureOut">
              <a:rPr lang="zh-TW" altLang="en-US" smtClean="0"/>
              <a:t>2018/9/29</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575DB-9B6B-4799-B7EB-84536390BE33}" type="slidenum">
              <a:rPr lang="zh-TW" altLang="en-US" smtClean="0"/>
              <a:t>‹#›</a:t>
            </a:fld>
            <a:endParaRPr lang="zh-TW" altLang="en-US"/>
          </a:p>
        </p:txBody>
      </p:sp>
    </p:spTree>
    <p:extLst>
      <p:ext uri="{BB962C8B-B14F-4D97-AF65-F5344CB8AC3E}">
        <p14:creationId xmlns:p14="http://schemas.microsoft.com/office/powerpoint/2010/main" val="4113806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指的是一個資料集中，不同類別的樣本數量分配不均或是有顯著的差別，不平衡資料集會讓樣本數量小的類別在資料分析的過程中所提供的資訊，被樣本數量大的類別所覆蓋掉，而樣本數量小的類別，其樣本所攜帶的特徵資訊通常是資料分析的關鍵</a:t>
            </a:r>
            <a:r>
              <a:rPr lang="zh-CN" alt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D1575DB-9B6B-4799-B7EB-84536390BE33}" type="slidenum">
              <a:rPr lang="zh-TW" altLang="en-US" smtClean="0"/>
              <a:t>2</a:t>
            </a:fld>
            <a:endParaRPr lang="zh-TW" altLang="en-US"/>
          </a:p>
        </p:txBody>
      </p:sp>
    </p:spTree>
    <p:extLst>
      <p:ext uri="{BB962C8B-B14F-4D97-AF65-F5344CB8AC3E}">
        <p14:creationId xmlns:p14="http://schemas.microsoft.com/office/powerpoint/2010/main" val="315229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不平衡資料集四處存在於我們的生活之中，像是商場上信用卡盜刷、黃牛訂單、大型企業客戶流動率</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等</a:t>
            </a:r>
            <a:endParaRPr lang="en-US" dirty="0"/>
          </a:p>
        </p:txBody>
      </p:sp>
      <p:sp>
        <p:nvSpPr>
          <p:cNvPr id="4" name="Slide Number Placeholder 3"/>
          <p:cNvSpPr>
            <a:spLocks noGrp="1"/>
          </p:cNvSpPr>
          <p:nvPr>
            <p:ph type="sldNum" sz="quarter" idx="10"/>
          </p:nvPr>
        </p:nvSpPr>
        <p:spPr/>
        <p:txBody>
          <a:bodyPr/>
          <a:lstStyle/>
          <a:p>
            <a:fld id="{FD1575DB-9B6B-4799-B7EB-84536390BE33}" type="slidenum">
              <a:rPr lang="zh-TW" altLang="en-US" smtClean="0"/>
              <a:t>3</a:t>
            </a:fld>
            <a:endParaRPr lang="zh-TW" altLang="en-US"/>
          </a:p>
        </p:txBody>
      </p:sp>
    </p:spTree>
    <p:extLst>
      <p:ext uri="{BB962C8B-B14F-4D97-AF65-F5344CB8AC3E}">
        <p14:creationId xmlns:p14="http://schemas.microsoft.com/office/powerpoint/2010/main" val="906361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舉例 </a:t>
            </a:r>
            <a:r>
              <a:rPr lang="en-US" altLang="zh-CN" dirty="0" smtClean="0"/>
              <a:t>financial distress</a:t>
            </a:r>
            <a:r>
              <a:rPr lang="en-US" altLang="zh-CN" baseline="0" dirty="0" smtClean="0"/>
              <a:t> </a:t>
            </a:r>
            <a:r>
              <a:rPr lang="zh-CN" altLang="en-US" baseline="0" dirty="0" smtClean="0"/>
              <a:t>這個例子（哪一間財務危機）</a:t>
            </a:r>
            <a:r>
              <a:rPr lang="en-US" altLang="zh-CN" baseline="0" dirty="0" smtClean="0"/>
              <a:t>136 firm year vs 3546 firm year</a:t>
            </a:r>
            <a:endParaRPr lang="en-US" dirty="0"/>
          </a:p>
        </p:txBody>
      </p:sp>
      <p:sp>
        <p:nvSpPr>
          <p:cNvPr id="4" name="Slide Number Placeholder 3"/>
          <p:cNvSpPr>
            <a:spLocks noGrp="1"/>
          </p:cNvSpPr>
          <p:nvPr>
            <p:ph type="sldNum" sz="quarter" idx="10"/>
          </p:nvPr>
        </p:nvSpPr>
        <p:spPr/>
        <p:txBody>
          <a:bodyPr/>
          <a:lstStyle/>
          <a:p>
            <a:fld id="{FD1575DB-9B6B-4799-B7EB-84536390BE33}" type="slidenum">
              <a:rPr lang="zh-TW" altLang="en-US" smtClean="0"/>
              <a:t>4</a:t>
            </a:fld>
            <a:endParaRPr lang="zh-TW" altLang="en-US"/>
          </a:p>
        </p:txBody>
      </p:sp>
    </p:spTree>
    <p:extLst>
      <p:ext uri="{BB962C8B-B14F-4D97-AF65-F5344CB8AC3E}">
        <p14:creationId xmlns:p14="http://schemas.microsoft.com/office/powerpoint/2010/main" val="3158220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575DB-9B6B-4799-B7EB-84536390BE33}" type="slidenum">
              <a:rPr lang="zh-TW" altLang="en-US" smtClean="0"/>
              <a:t>5</a:t>
            </a:fld>
            <a:endParaRPr lang="zh-TW" altLang="en-US"/>
          </a:p>
        </p:txBody>
      </p:sp>
    </p:spTree>
    <p:extLst>
      <p:ext uri="{BB962C8B-B14F-4D97-AF65-F5344CB8AC3E}">
        <p14:creationId xmlns:p14="http://schemas.microsoft.com/office/powerpoint/2010/main" val="70157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A419D415-9592-4413-ADEA-CFDAAAB9DDA4}" type="datetime1">
              <a:rPr lang="zh-TW" altLang="en-US" smtClean="0"/>
              <a:t>2018/9/29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431129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C81AD7E-EE4C-4396-A4C7-D8C8976C33AC}" type="datetime1">
              <a:rPr lang="zh-TW" altLang="en-US" smtClean="0"/>
              <a:t>2018/9/29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951311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EEA53B2B-85D8-4909-9951-E0E9FAFD32DC}" type="datetime1">
              <a:rPr lang="zh-TW" altLang="en-US" smtClean="0"/>
              <a:t>2018/9/29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115207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5F7F633-04E8-456C-BE11-AF47FE5A1590}" type="datetime1">
              <a:rPr lang="zh-TW" altLang="en-US" smtClean="0"/>
              <a:t>2018/9/29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23576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EF3CF950-4179-4049-BBBD-E50D2626DA84}" type="datetime1">
              <a:rPr lang="zh-TW" altLang="en-US" smtClean="0"/>
              <a:t>2018/9/29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233559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A32ECC7-016E-4DF4-B2C2-E557102EFF55}" type="datetime1">
              <a:rPr lang="zh-TW" altLang="en-US" smtClean="0"/>
              <a:t>2018/9/29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279901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BCD4297-40FB-4229-86C4-94D71EB734EF}" type="datetime1">
              <a:rPr lang="zh-TW" altLang="en-US" smtClean="0"/>
              <a:t>2018/9/29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53614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6F56A4C3-1F02-422F-9829-68F83E673727}" type="datetime1">
              <a:rPr lang="zh-TW" altLang="en-US" smtClean="0"/>
              <a:t>2018/9/29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3025822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DCF7FB2-855C-4045-9153-58084CDB5AF0}" type="datetime1">
              <a:rPr lang="zh-TW" altLang="en-US" smtClean="0"/>
              <a:t>2018/9/29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2223416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CAFB77D9-5054-4C82-A6EA-DF44F32267DC}" type="datetime1">
              <a:rPr lang="zh-TW" altLang="en-US" smtClean="0"/>
              <a:t>2018/9/29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170601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B5276D48-787A-4BB0-B5F7-EA06AA9DAF8D}" type="datetime1">
              <a:rPr lang="zh-TW" altLang="en-US" smtClean="0"/>
              <a:t>2018/9/29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285811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FA278-5D43-4B1B-AA89-E6244B7E8AFF}" type="datetime1">
              <a:rPr lang="zh-TW" altLang="en-US" smtClean="0"/>
              <a:t>2018/9/29</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3E8B9D-B2B0-4FDC-B2EF-B030D13A1042}" type="slidenum">
              <a:rPr lang="zh-TW" altLang="en-US" smtClean="0"/>
              <a:t>‹#›</a:t>
            </a:fld>
            <a:endParaRPr lang="zh-TW" altLang="en-US"/>
          </a:p>
        </p:txBody>
      </p:sp>
    </p:spTree>
    <p:extLst>
      <p:ext uri="{BB962C8B-B14F-4D97-AF65-F5344CB8AC3E}">
        <p14:creationId xmlns:p14="http://schemas.microsoft.com/office/powerpoint/2010/main" val="207376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TW" sz="5400" b="1" dirty="0">
                <a:solidFill>
                  <a:schemeClr val="bg1"/>
                </a:solidFill>
                <a:effectLst>
                  <a:outerShdw blurRad="38100" dist="38100" dir="2700000" algn="tl">
                    <a:srgbClr val="000000">
                      <a:alpha val="43137"/>
                    </a:srgbClr>
                  </a:outerShdw>
                </a:effectLst>
              </a:rPr>
              <a:t>What is an </a:t>
            </a:r>
            <a:r>
              <a:rPr lang="en-US" altLang="zh-TW" sz="5400" b="1" dirty="0">
                <a:solidFill>
                  <a:srgbClr val="B7BC08"/>
                </a:solidFill>
                <a:effectLst>
                  <a:outerShdw blurRad="38100" dist="38100" dir="2700000" algn="tl">
                    <a:srgbClr val="000000">
                      <a:alpha val="43137"/>
                    </a:srgbClr>
                  </a:outerShdw>
                </a:effectLst>
              </a:rPr>
              <a:t>Imbalanced </a:t>
            </a:r>
            <a:r>
              <a:rPr lang="en-US" altLang="zh-TW" sz="5400" b="1" dirty="0" smtClean="0">
                <a:solidFill>
                  <a:srgbClr val="B7BC08"/>
                </a:solidFill>
                <a:effectLst>
                  <a:outerShdw blurRad="38100" dist="38100" dir="2700000" algn="tl">
                    <a:srgbClr val="000000">
                      <a:alpha val="43137"/>
                    </a:srgbClr>
                  </a:outerShdw>
                </a:effectLst>
              </a:rPr>
              <a:t>Dataset</a:t>
            </a:r>
            <a:r>
              <a:rPr lang="en-US" altLang="zh-TW" sz="5400" b="1" dirty="0" smtClean="0">
                <a:solidFill>
                  <a:schemeClr val="bg1"/>
                </a:solidFill>
                <a:effectLst>
                  <a:outerShdw blurRad="38100" dist="38100" dir="2700000" algn="tl">
                    <a:srgbClr val="000000">
                      <a:alpha val="43137"/>
                    </a:srgbClr>
                  </a:outerShdw>
                </a:effectLst>
              </a:rPr>
              <a:t>??</a:t>
            </a:r>
            <a:endParaRPr lang="en-US" sz="5400" b="1" dirty="0">
              <a:solidFill>
                <a:schemeClr val="bg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normAutofit lnSpcReduction="10000"/>
          </a:bodyPr>
          <a:lstStyle/>
          <a:p>
            <a:endParaRPr lang="en-US" altLang="zh-CN" sz="3200" dirty="0" smtClean="0">
              <a:solidFill>
                <a:schemeClr val="bg1"/>
              </a:solidFill>
            </a:endParaRPr>
          </a:p>
          <a:p>
            <a:r>
              <a:rPr lang="en-US" altLang="zh-CN" sz="3200" dirty="0" smtClean="0">
                <a:solidFill>
                  <a:schemeClr val="bg1"/>
                </a:solidFill>
              </a:rPr>
              <a:t>104403044 </a:t>
            </a:r>
            <a:r>
              <a:rPr lang="zh-CN" altLang="en-US" sz="3200" dirty="0" smtClean="0">
                <a:solidFill>
                  <a:schemeClr val="bg1"/>
                </a:solidFill>
              </a:rPr>
              <a:t>吳謦廷</a:t>
            </a:r>
            <a:endParaRPr lang="en-US" altLang="zh-CN" sz="3200" dirty="0" smtClean="0">
              <a:solidFill>
                <a:schemeClr val="bg1"/>
              </a:solidFill>
            </a:endParaRPr>
          </a:p>
          <a:p>
            <a:r>
              <a:rPr lang="en-US" altLang="zh-CN" sz="3200" dirty="0" smtClean="0">
                <a:solidFill>
                  <a:schemeClr val="bg1"/>
                </a:solidFill>
              </a:rPr>
              <a:t>104403011 </a:t>
            </a:r>
            <a:r>
              <a:rPr lang="zh-CN" altLang="en-US" sz="3200" dirty="0" smtClean="0">
                <a:solidFill>
                  <a:schemeClr val="bg1"/>
                </a:solidFill>
              </a:rPr>
              <a:t>范哲豪</a:t>
            </a:r>
            <a:endParaRPr lang="en-US" sz="3200" dirty="0">
              <a:solidFill>
                <a:schemeClr val="bg1"/>
              </a:solidFill>
            </a:endParaRPr>
          </a:p>
        </p:txBody>
      </p:sp>
    </p:spTree>
    <p:extLst>
      <p:ext uri="{BB962C8B-B14F-4D97-AF65-F5344CB8AC3E}">
        <p14:creationId xmlns:p14="http://schemas.microsoft.com/office/powerpoint/2010/main" val="35584692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標題 4"/>
          <p:cNvSpPr>
            <a:spLocks noGrp="1"/>
          </p:cNvSpPr>
          <p:nvPr>
            <p:ph type="title"/>
          </p:nvPr>
        </p:nvSpPr>
        <p:spPr/>
        <p:txBody>
          <a:bodyPr>
            <a:noAutofit/>
          </a:bodyPr>
          <a:lstStyle/>
          <a:p>
            <a:pPr marL="571500" indent="-571500"/>
            <a:r>
              <a:rPr lang="en-US" altLang="zh-TW" b="1" dirty="0" smtClean="0">
                <a:solidFill>
                  <a:schemeClr val="bg1"/>
                </a:solidFill>
                <a:effectLst>
                  <a:outerShdw blurRad="38100" dist="38100" dir="2700000" algn="tl">
                    <a:srgbClr val="000000">
                      <a:alpha val="43137"/>
                    </a:srgbClr>
                  </a:outerShdw>
                </a:effectLst>
              </a:rPr>
              <a:t>Overlapping </a:t>
            </a:r>
            <a:endParaRPr lang="en-US" altLang="zh-TW" b="1" dirty="0">
              <a:solidFill>
                <a:schemeClr val="bg1"/>
              </a:solidFill>
              <a:effectLst>
                <a:outerShdw blurRad="38100" dist="38100" dir="2700000" algn="tl">
                  <a:srgbClr val="000000">
                    <a:alpha val="43137"/>
                  </a:srgbClr>
                </a:outerShdw>
              </a:effectLst>
            </a:endParaRPr>
          </a:p>
        </p:txBody>
      </p:sp>
      <p:pic>
        <p:nvPicPr>
          <p:cNvPr id="5" name="圖片 10" descr="C:\Users\ander\OneDrive\桌面\資料科學\C45-overlap_20_ir_9.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806" y="1822573"/>
            <a:ext cx="3301866" cy="3387633"/>
          </a:xfrm>
          <a:prstGeom prst="rect">
            <a:avLst/>
          </a:prstGeom>
          <a:noFill/>
          <a:ln w="19050">
            <a:solidFill>
              <a:schemeClr val="bg1"/>
            </a:solidFill>
          </a:ln>
        </p:spPr>
      </p:pic>
      <p:pic>
        <p:nvPicPr>
          <p:cNvPr id="6" name="圖片 13" descr="C:\Users\ander\OneDrive\桌面\資料科學\C45-overlap_80_ir_9.png"/>
          <p:cNvPicPr/>
          <p:nvPr/>
        </p:nvPicPr>
        <p:blipFill>
          <a:blip r:embed="rId3">
            <a:extLst>
              <a:ext uri="{28A0092B-C50C-407E-A947-70E740481C1C}">
                <a14:useLocalDpi xmlns:a14="http://schemas.microsoft.com/office/drawing/2010/main" val="0"/>
              </a:ext>
            </a:extLst>
          </a:blip>
          <a:srcRect/>
          <a:stretch>
            <a:fillRect/>
          </a:stretch>
        </p:blipFill>
        <p:spPr bwMode="auto">
          <a:xfrm>
            <a:off x="4430058" y="1878324"/>
            <a:ext cx="3331883" cy="3331883"/>
          </a:xfrm>
          <a:prstGeom prst="rect">
            <a:avLst/>
          </a:prstGeom>
          <a:noFill/>
          <a:ln w="19050">
            <a:solidFill>
              <a:schemeClr val="bg1"/>
            </a:solidFill>
          </a:ln>
        </p:spPr>
      </p:pic>
      <p:pic>
        <p:nvPicPr>
          <p:cNvPr id="7" name="圖片 1"/>
          <p:cNvPicPr/>
          <p:nvPr/>
        </p:nvPicPr>
        <p:blipFill>
          <a:blip r:embed="rId4">
            <a:extLst>
              <a:ext uri="{28A0092B-C50C-407E-A947-70E740481C1C}">
                <a14:useLocalDpi xmlns:a14="http://schemas.microsoft.com/office/drawing/2010/main" val="0"/>
              </a:ext>
            </a:extLst>
          </a:blip>
          <a:stretch>
            <a:fillRect/>
          </a:stretch>
        </p:blipFill>
        <p:spPr>
          <a:xfrm>
            <a:off x="8468206" y="2259005"/>
            <a:ext cx="2885593" cy="2570520"/>
          </a:xfrm>
          <a:prstGeom prst="rect">
            <a:avLst/>
          </a:prstGeom>
          <a:ln>
            <a:solidFill>
              <a:schemeClr val="tx1"/>
            </a:solidFill>
          </a:ln>
        </p:spPr>
      </p:pic>
      <p:sp>
        <p:nvSpPr>
          <p:cNvPr id="2" name="Slide Number Placeholder 1"/>
          <p:cNvSpPr>
            <a:spLocks noGrp="1"/>
          </p:cNvSpPr>
          <p:nvPr>
            <p:ph type="sldNum" sz="quarter" idx="12"/>
          </p:nvPr>
        </p:nvSpPr>
        <p:spPr/>
        <p:txBody>
          <a:bodyPr/>
          <a:lstStyle/>
          <a:p>
            <a:fld id="{783E8B9D-B2B0-4FDC-B2EF-B030D13A1042}" type="slidenum">
              <a:rPr lang="zh-TW" altLang="en-US" smtClean="0"/>
              <a:t>10</a:t>
            </a:fld>
            <a:endParaRPr lang="zh-TW" altLang="en-US"/>
          </a:p>
        </p:txBody>
      </p:sp>
    </p:spTree>
    <p:extLst>
      <p:ext uri="{BB962C8B-B14F-4D97-AF65-F5344CB8AC3E}">
        <p14:creationId xmlns:p14="http://schemas.microsoft.com/office/powerpoint/2010/main" val="2350607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solidFill>
                  <a:schemeClr val="bg1"/>
                </a:solidFill>
                <a:effectLst>
                  <a:outerShdw blurRad="38100" dist="38100" dir="2700000" algn="tl">
                    <a:srgbClr val="000000">
                      <a:alpha val="43137"/>
                    </a:srgbClr>
                  </a:outerShdw>
                </a:effectLst>
              </a:rPr>
              <a:t>How to </a:t>
            </a:r>
            <a:br>
              <a:rPr lang="en-US" altLang="zh-TW" b="1" dirty="0" smtClean="0">
                <a:solidFill>
                  <a:schemeClr val="bg1"/>
                </a:solidFill>
                <a:effectLst>
                  <a:outerShdw blurRad="38100" dist="38100" dir="2700000" algn="tl">
                    <a:srgbClr val="000000">
                      <a:alpha val="43137"/>
                    </a:srgbClr>
                  </a:outerShdw>
                </a:effectLst>
              </a:rPr>
            </a:br>
            <a:r>
              <a:rPr lang="en-US" altLang="zh-TW" b="1" dirty="0">
                <a:solidFill>
                  <a:srgbClr val="B7BC08"/>
                </a:solidFill>
                <a:effectLst>
                  <a:outerShdw blurRad="38100" dist="38100" dir="2700000" algn="tl">
                    <a:srgbClr val="000000">
                      <a:alpha val="43137"/>
                    </a:srgbClr>
                  </a:outerShdw>
                </a:effectLst>
              </a:rPr>
              <a:t>H</a:t>
            </a:r>
            <a:r>
              <a:rPr lang="en-US" altLang="zh-TW" b="1" dirty="0" smtClean="0">
                <a:solidFill>
                  <a:srgbClr val="B7BC08"/>
                </a:solidFill>
                <a:effectLst>
                  <a:outerShdw blurRad="38100" dist="38100" dir="2700000" algn="tl">
                    <a:srgbClr val="000000">
                      <a:alpha val="43137"/>
                    </a:srgbClr>
                  </a:outerShdw>
                </a:effectLst>
              </a:rPr>
              <a:t>andle</a:t>
            </a:r>
            <a:r>
              <a:rPr lang="en-US" altLang="zh-TW" b="1" dirty="0" smtClean="0">
                <a:solidFill>
                  <a:schemeClr val="bg1"/>
                </a:solidFill>
                <a:effectLst>
                  <a:outerShdw blurRad="38100" dist="38100" dir="2700000" algn="tl">
                    <a:srgbClr val="000000">
                      <a:alpha val="43137"/>
                    </a:srgbClr>
                  </a:outerShdw>
                </a:effectLst>
              </a:rPr>
              <a:t> or </a:t>
            </a:r>
            <a:r>
              <a:rPr lang="en-US" altLang="zh-TW" b="1" dirty="0">
                <a:solidFill>
                  <a:srgbClr val="B7BC08"/>
                </a:solidFill>
                <a:effectLst>
                  <a:outerShdw blurRad="38100" dist="38100" dir="2700000" algn="tl">
                    <a:srgbClr val="000000">
                      <a:alpha val="43137"/>
                    </a:srgbClr>
                  </a:outerShdw>
                </a:effectLst>
              </a:rPr>
              <a:t>D</a:t>
            </a:r>
            <a:r>
              <a:rPr lang="en-US" altLang="zh-TW" b="1" dirty="0" smtClean="0">
                <a:solidFill>
                  <a:srgbClr val="B7BC08"/>
                </a:solidFill>
                <a:effectLst>
                  <a:outerShdw blurRad="38100" dist="38100" dir="2700000" algn="tl">
                    <a:srgbClr val="000000">
                      <a:alpha val="43137"/>
                    </a:srgbClr>
                  </a:outerShdw>
                </a:effectLst>
              </a:rPr>
              <a:t>eal with it</a:t>
            </a:r>
            <a:r>
              <a:rPr lang="en-US" altLang="zh-TW" b="1" dirty="0" smtClean="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sp>
        <p:nvSpPr>
          <p:cNvPr id="6" name="Text Placeholder 5"/>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19797">
            <a:off x="8325894" y="1946193"/>
            <a:ext cx="2665191" cy="2665191"/>
          </a:xfrm>
          <a:prstGeom prst="rect">
            <a:avLst/>
          </a:prstGeom>
        </p:spPr>
      </p:pic>
      <p:sp>
        <p:nvSpPr>
          <p:cNvPr id="5" name="Slide Number Placeholder 4"/>
          <p:cNvSpPr>
            <a:spLocks noGrp="1"/>
          </p:cNvSpPr>
          <p:nvPr>
            <p:ph type="sldNum" sz="quarter" idx="12"/>
          </p:nvPr>
        </p:nvSpPr>
        <p:spPr/>
        <p:txBody>
          <a:bodyPr/>
          <a:lstStyle/>
          <a:p>
            <a:fld id="{783E8B9D-B2B0-4FDC-B2EF-B030D13A1042}" type="slidenum">
              <a:rPr lang="zh-TW" altLang="en-US" smtClean="0"/>
              <a:t>11</a:t>
            </a:fld>
            <a:endParaRPr lang="zh-TW" altLang="en-US"/>
          </a:p>
        </p:txBody>
      </p:sp>
    </p:spTree>
    <p:extLst>
      <p:ext uri="{BB962C8B-B14F-4D97-AF65-F5344CB8AC3E}">
        <p14:creationId xmlns:p14="http://schemas.microsoft.com/office/powerpoint/2010/main" val="1410950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62"/>
          <p:cNvSpPr/>
          <p:nvPr/>
        </p:nvSpPr>
        <p:spPr>
          <a:xfrm>
            <a:off x="1273879" y="1388868"/>
            <a:ext cx="3107301" cy="646331"/>
          </a:xfrm>
          <a:prstGeom prst="rect">
            <a:avLst/>
          </a:prstGeom>
        </p:spPr>
        <p:txBody>
          <a:bodyPr wrap="square">
            <a:spAutoFit/>
          </a:bodyPr>
          <a:lstStyle/>
          <a:p>
            <a:r>
              <a:rPr lang="en-US" altLang="zh-CN" sz="3600" b="1" dirty="0" smtClean="0">
                <a:solidFill>
                  <a:srgbClr val="D9D7C1"/>
                </a:solidFill>
              </a:rPr>
              <a:t>01. Data Level</a:t>
            </a:r>
            <a:endParaRPr lang="en-US" altLang="zh-CN" sz="3600" b="1" dirty="0" smtClean="0">
              <a:solidFill>
                <a:srgbClr val="D9D7C1"/>
              </a:solidFill>
              <a:latin typeface="+mj-ea"/>
              <a:ea typeface="+mj-ea"/>
            </a:endParaRPr>
          </a:p>
        </p:txBody>
      </p:sp>
      <p:sp>
        <p:nvSpPr>
          <p:cNvPr id="16" name="矩形 64"/>
          <p:cNvSpPr/>
          <p:nvPr/>
        </p:nvSpPr>
        <p:spPr>
          <a:xfrm>
            <a:off x="498313" y="3862518"/>
            <a:ext cx="3873830" cy="646331"/>
          </a:xfrm>
          <a:prstGeom prst="rect">
            <a:avLst/>
          </a:prstGeom>
        </p:spPr>
        <p:txBody>
          <a:bodyPr wrap="square">
            <a:spAutoFit/>
          </a:bodyPr>
          <a:lstStyle/>
          <a:p>
            <a:r>
              <a:rPr lang="en-US" altLang="zh-CN" sz="3600" b="1" dirty="0" smtClean="0">
                <a:solidFill>
                  <a:srgbClr val="D9D7C1"/>
                </a:solidFill>
              </a:rPr>
              <a:t>05. Ensemble Level</a:t>
            </a:r>
            <a:endParaRPr lang="en-US" altLang="zh-CN" sz="3600" b="1" dirty="0" smtClean="0">
              <a:solidFill>
                <a:srgbClr val="D9D7C1"/>
              </a:solidFill>
              <a:latin typeface="+mj-ea"/>
              <a:ea typeface="+mj-ea"/>
            </a:endParaRPr>
          </a:p>
        </p:txBody>
      </p:sp>
      <p:sp>
        <p:nvSpPr>
          <p:cNvPr id="18" name="矩形 66"/>
          <p:cNvSpPr/>
          <p:nvPr/>
        </p:nvSpPr>
        <p:spPr>
          <a:xfrm>
            <a:off x="7973015" y="1383428"/>
            <a:ext cx="4262532" cy="1200329"/>
          </a:xfrm>
          <a:prstGeom prst="rect">
            <a:avLst/>
          </a:prstGeom>
        </p:spPr>
        <p:txBody>
          <a:bodyPr wrap="square">
            <a:spAutoFit/>
          </a:bodyPr>
          <a:lstStyle/>
          <a:p>
            <a:r>
              <a:rPr lang="en-US" altLang="zh-CN" sz="3600" b="1" dirty="0" smtClean="0">
                <a:solidFill>
                  <a:srgbClr val="D9D7C1"/>
                </a:solidFill>
              </a:rPr>
              <a:t>02. Algorithmic </a:t>
            </a:r>
          </a:p>
          <a:p>
            <a:r>
              <a:rPr lang="en-US" altLang="zh-CN" sz="3600" b="1" dirty="0" smtClean="0">
                <a:solidFill>
                  <a:srgbClr val="D9D7C1"/>
                </a:solidFill>
              </a:rPr>
              <a:t>Level</a:t>
            </a:r>
            <a:endParaRPr lang="en-US" altLang="zh-CN" sz="3600" b="1" dirty="0" smtClean="0">
              <a:solidFill>
                <a:srgbClr val="D9D7C1"/>
              </a:solidFill>
              <a:latin typeface="+mj-ea"/>
              <a:ea typeface="+mj-ea"/>
            </a:endParaRPr>
          </a:p>
        </p:txBody>
      </p:sp>
      <p:sp>
        <p:nvSpPr>
          <p:cNvPr id="20" name="矩形 68"/>
          <p:cNvSpPr/>
          <p:nvPr/>
        </p:nvSpPr>
        <p:spPr>
          <a:xfrm>
            <a:off x="7973015" y="3822467"/>
            <a:ext cx="4580930" cy="1200329"/>
          </a:xfrm>
          <a:prstGeom prst="rect">
            <a:avLst/>
          </a:prstGeom>
        </p:spPr>
        <p:txBody>
          <a:bodyPr wrap="square">
            <a:spAutoFit/>
          </a:bodyPr>
          <a:lstStyle/>
          <a:p>
            <a:r>
              <a:rPr lang="en-US" altLang="zh-CN" sz="3600" b="1" dirty="0" smtClean="0">
                <a:solidFill>
                  <a:srgbClr val="D9D7C1"/>
                </a:solidFill>
              </a:rPr>
              <a:t>03. Cost Sensitive</a:t>
            </a:r>
          </a:p>
          <a:p>
            <a:r>
              <a:rPr lang="en-US" altLang="zh-CN" sz="3600" b="1" dirty="0" smtClean="0">
                <a:solidFill>
                  <a:srgbClr val="D9D7C1"/>
                </a:solidFill>
              </a:rPr>
              <a:t>Level</a:t>
            </a:r>
            <a:endParaRPr lang="en-US" altLang="zh-CN" sz="3600" b="1" dirty="0" smtClean="0">
              <a:solidFill>
                <a:srgbClr val="D9D7C1"/>
              </a:solidFill>
              <a:latin typeface="+mj-ea"/>
              <a:ea typeface="+mj-ea"/>
            </a:endParaRPr>
          </a:p>
        </p:txBody>
      </p:sp>
      <p:sp>
        <p:nvSpPr>
          <p:cNvPr id="22" name="矩形 70"/>
          <p:cNvSpPr/>
          <p:nvPr/>
        </p:nvSpPr>
        <p:spPr>
          <a:xfrm>
            <a:off x="3369769" y="5536744"/>
            <a:ext cx="5405659" cy="646331"/>
          </a:xfrm>
          <a:prstGeom prst="rect">
            <a:avLst/>
          </a:prstGeom>
        </p:spPr>
        <p:txBody>
          <a:bodyPr wrap="square">
            <a:spAutoFit/>
          </a:bodyPr>
          <a:lstStyle/>
          <a:p>
            <a:r>
              <a:rPr lang="en-US" altLang="zh-CN" sz="3600" b="1" dirty="0" smtClean="0">
                <a:solidFill>
                  <a:srgbClr val="D9D7C1"/>
                </a:solidFill>
              </a:rPr>
              <a:t>04. Feature Selection Level</a:t>
            </a:r>
            <a:endParaRPr lang="en-US" altLang="zh-CN" sz="3600" b="1" dirty="0" smtClean="0">
              <a:solidFill>
                <a:srgbClr val="D9D7C1"/>
              </a:solidFill>
              <a:latin typeface="+mj-ea"/>
              <a:ea typeface="+mj-ea"/>
            </a:endParaRPr>
          </a:p>
        </p:txBody>
      </p:sp>
      <p:sp>
        <p:nvSpPr>
          <p:cNvPr id="35" name="矩形 62"/>
          <p:cNvSpPr/>
          <p:nvPr/>
        </p:nvSpPr>
        <p:spPr>
          <a:xfrm>
            <a:off x="1296065" y="2035199"/>
            <a:ext cx="3085115" cy="1384995"/>
          </a:xfrm>
          <a:prstGeom prst="rect">
            <a:avLst/>
          </a:prstGeom>
        </p:spPr>
        <p:txBody>
          <a:bodyPr wrap="square">
            <a:spAutoFit/>
          </a:bodyPr>
          <a:lstStyle/>
          <a:p>
            <a:pPr marL="457200" indent="-457200">
              <a:buFont typeface="Arial" panose="020B0604020202020204" pitchFamily="34" charset="0"/>
              <a:buChar char="•"/>
            </a:pPr>
            <a:r>
              <a:rPr lang="en-US" altLang="zh-CN" sz="2800" b="1" dirty="0" smtClean="0">
                <a:solidFill>
                  <a:srgbClr val="B7BC08"/>
                </a:solidFill>
                <a:latin typeface="+mj-ea"/>
                <a:ea typeface="+mj-ea"/>
              </a:rPr>
              <a:t>Over-sampling</a:t>
            </a:r>
          </a:p>
          <a:p>
            <a:pPr marL="457200" indent="-457200">
              <a:buFont typeface="Arial" panose="020B0604020202020204" pitchFamily="34" charset="0"/>
              <a:buChar char="•"/>
            </a:pPr>
            <a:r>
              <a:rPr lang="en-US" altLang="zh-CN" sz="2800" b="1" dirty="0" smtClean="0">
                <a:solidFill>
                  <a:srgbClr val="B7BC08"/>
                </a:solidFill>
                <a:latin typeface="+mj-ea"/>
                <a:ea typeface="+mj-ea"/>
              </a:rPr>
              <a:t>Under-sampling</a:t>
            </a:r>
          </a:p>
          <a:p>
            <a:pPr marL="457200" indent="-457200">
              <a:buFont typeface="Arial" panose="020B0604020202020204" pitchFamily="34" charset="0"/>
              <a:buChar char="•"/>
            </a:pPr>
            <a:r>
              <a:rPr lang="en-US" altLang="zh-CN" sz="2800" b="1" dirty="0" smtClean="0">
                <a:solidFill>
                  <a:srgbClr val="B7BC08"/>
                </a:solidFill>
                <a:latin typeface="+mj-ea"/>
                <a:ea typeface="+mj-ea"/>
              </a:rPr>
              <a:t>Hybrid</a:t>
            </a:r>
          </a:p>
        </p:txBody>
      </p:sp>
      <p:sp>
        <p:nvSpPr>
          <p:cNvPr id="37" name="Oval 36"/>
          <p:cNvSpPr/>
          <p:nvPr/>
        </p:nvSpPr>
        <p:spPr>
          <a:xfrm>
            <a:off x="4483931" y="1945280"/>
            <a:ext cx="3177337" cy="317733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4693920" y="2232396"/>
            <a:ext cx="396240" cy="350520"/>
          </a:xfrm>
          <a:prstGeom prst="line">
            <a:avLst/>
          </a:prstGeom>
          <a:ln w="28575">
            <a:solidFill>
              <a:srgbClr val="B7BC0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086600" y="2148840"/>
            <a:ext cx="350520" cy="434076"/>
          </a:xfrm>
          <a:prstGeom prst="line">
            <a:avLst/>
          </a:prstGeom>
          <a:ln w="28575">
            <a:solidFill>
              <a:srgbClr val="B7BC0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314982" y="3990008"/>
            <a:ext cx="458074" cy="195674"/>
          </a:xfrm>
          <a:prstGeom prst="line">
            <a:avLst/>
          </a:prstGeom>
          <a:ln w="28575">
            <a:solidFill>
              <a:srgbClr val="B7BC08"/>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209758" y="4888548"/>
            <a:ext cx="0" cy="468137"/>
          </a:xfrm>
          <a:prstGeom prst="line">
            <a:avLst/>
          </a:prstGeom>
          <a:ln w="28575">
            <a:solidFill>
              <a:srgbClr val="B7BC08"/>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450080" y="4067925"/>
            <a:ext cx="548640" cy="235515"/>
          </a:xfrm>
          <a:prstGeom prst="line">
            <a:avLst/>
          </a:prstGeom>
          <a:ln w="28575">
            <a:solidFill>
              <a:srgbClr val="B7BC08"/>
            </a:solidFill>
          </a:ln>
        </p:spPr>
        <p:style>
          <a:lnRef idx="1">
            <a:schemeClr val="accent1"/>
          </a:lnRef>
          <a:fillRef idx="0">
            <a:schemeClr val="accent1"/>
          </a:fillRef>
          <a:effectRef idx="0">
            <a:schemeClr val="accent1"/>
          </a:effectRef>
          <a:fontRef idx="minor">
            <a:schemeClr val="tx1"/>
          </a:fontRef>
        </p:style>
      </p:cxnSp>
      <p:sp>
        <p:nvSpPr>
          <p:cNvPr id="55" name="Slide Number Placeholder 54"/>
          <p:cNvSpPr>
            <a:spLocks noGrp="1"/>
          </p:cNvSpPr>
          <p:nvPr>
            <p:ph type="sldNum" sz="quarter" idx="12"/>
          </p:nvPr>
        </p:nvSpPr>
        <p:spPr/>
        <p:txBody>
          <a:bodyPr/>
          <a:lstStyle/>
          <a:p>
            <a:fld id="{783E8B9D-B2B0-4FDC-B2EF-B030D13A1042}" type="slidenum">
              <a:rPr lang="zh-TW" altLang="en-US" smtClean="0"/>
              <a:t>12</a:t>
            </a:fld>
            <a:endParaRPr lang="zh-TW" altLang="en-US"/>
          </a:p>
        </p:txBody>
      </p:sp>
    </p:spTree>
    <p:extLst>
      <p:ext uri="{BB962C8B-B14F-4D97-AF65-F5344CB8AC3E}">
        <p14:creationId xmlns:p14="http://schemas.microsoft.com/office/powerpoint/2010/main" val="13291218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solidFill>
                  <a:schemeClr val="bg1"/>
                </a:solidFill>
                <a:effectLst>
                  <a:outerShdw blurRad="38100" dist="38100" dir="2700000" algn="tl">
                    <a:srgbClr val="000000">
                      <a:alpha val="43137"/>
                    </a:srgbClr>
                  </a:outerShdw>
                </a:effectLst>
              </a:rPr>
              <a:t>Random Forest </a:t>
            </a:r>
            <a:r>
              <a:rPr lang="en-US" altLang="zh-TW" b="1" dirty="0" smtClean="0">
                <a:solidFill>
                  <a:srgbClr val="B7BC08"/>
                </a:solidFill>
                <a:effectLst>
                  <a:outerShdw blurRad="38100" dist="38100" dir="2700000" algn="tl">
                    <a:srgbClr val="000000">
                      <a:alpha val="43137"/>
                    </a:srgbClr>
                  </a:outerShdw>
                </a:effectLst>
              </a:rPr>
              <a:t>Algorithm</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en-US" altLang="zh-TW" b="1" dirty="0" smtClean="0">
                <a:solidFill>
                  <a:schemeClr val="bg1"/>
                </a:solidFill>
                <a:effectLst>
                  <a:outerShdw blurRad="38100" dist="38100" dir="2700000" algn="tl">
                    <a:srgbClr val="000000">
                      <a:alpha val="43137"/>
                    </a:srgbClr>
                  </a:outerShdw>
                </a:effectLst>
              </a:rPr>
              <a:t>for Imbalanced Dataset</a:t>
            </a:r>
            <a:endParaRPr lang="zh-TW" altLang="en-US" b="1"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144" y="2171157"/>
            <a:ext cx="2418306" cy="2418306"/>
          </a:xfrm>
          <a:prstGeom prst="rect">
            <a:avLst/>
          </a:prstGeom>
        </p:spPr>
      </p:pic>
      <p:sp>
        <p:nvSpPr>
          <p:cNvPr id="3" name="Slide Number Placeholder 2"/>
          <p:cNvSpPr>
            <a:spLocks noGrp="1"/>
          </p:cNvSpPr>
          <p:nvPr>
            <p:ph type="sldNum" sz="quarter" idx="12"/>
          </p:nvPr>
        </p:nvSpPr>
        <p:spPr/>
        <p:txBody>
          <a:bodyPr/>
          <a:lstStyle/>
          <a:p>
            <a:fld id="{783E8B9D-B2B0-4FDC-B2EF-B030D13A1042}" type="slidenum">
              <a:rPr lang="zh-TW" altLang="en-US" smtClean="0"/>
              <a:t>13</a:t>
            </a:fld>
            <a:endParaRPr lang="zh-TW" altLang="en-US"/>
          </a:p>
        </p:txBody>
      </p:sp>
    </p:spTree>
    <p:extLst>
      <p:ext uri="{BB962C8B-B14F-4D97-AF65-F5344CB8AC3E}">
        <p14:creationId xmlns:p14="http://schemas.microsoft.com/office/powerpoint/2010/main" val="10284778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altLang="zh-TW" sz="2000" baseline="30000" dirty="0">
                <a:solidFill>
                  <a:schemeClr val="bg1"/>
                </a:solidFill>
              </a:rPr>
              <a:t>Herrera, </a:t>
            </a:r>
            <a:r>
              <a:rPr lang="en-US" altLang="zh-TW" sz="2000" baseline="30000" dirty="0">
                <a:solidFill>
                  <a:schemeClr val="bg1"/>
                </a:solidFill>
              </a:rPr>
              <a:t>「</a:t>
            </a:r>
            <a:r>
              <a:rPr lang="en-GB" altLang="zh-TW" sz="2000" baseline="30000" dirty="0">
                <a:solidFill>
                  <a:schemeClr val="bg1"/>
                </a:solidFill>
              </a:rPr>
              <a:t>Classification with Imbalanced Data Sets</a:t>
            </a:r>
            <a:r>
              <a:rPr lang="en-US" altLang="zh-TW" sz="2000" baseline="30000" dirty="0">
                <a:solidFill>
                  <a:schemeClr val="bg1"/>
                </a:solidFill>
              </a:rPr>
              <a:t>」</a:t>
            </a:r>
            <a:r>
              <a:rPr lang="en-GB" altLang="zh-TW" sz="2000" baseline="30000" dirty="0">
                <a:solidFill>
                  <a:schemeClr val="bg1"/>
                </a:solidFill>
              </a:rPr>
              <a:t>. </a:t>
            </a:r>
          </a:p>
          <a:p>
            <a:r>
              <a:rPr lang="en-US" altLang="zh-TW" sz="2000" dirty="0">
                <a:solidFill>
                  <a:schemeClr val="bg1"/>
                </a:solidFill>
              </a:rPr>
              <a:t>「</a:t>
            </a:r>
            <a:r>
              <a:rPr lang="en-GB" altLang="zh-TW" sz="2000" dirty="0">
                <a:solidFill>
                  <a:schemeClr val="bg1"/>
                </a:solidFill>
              </a:rPr>
              <a:t>Financial Distress Prediction</a:t>
            </a:r>
            <a:r>
              <a:rPr lang="en-US" altLang="zh-TW" sz="2000" dirty="0">
                <a:solidFill>
                  <a:schemeClr val="bg1"/>
                </a:solidFill>
              </a:rPr>
              <a:t>」</a:t>
            </a:r>
            <a:r>
              <a:rPr lang="en-GB" altLang="zh-TW" sz="2000" dirty="0">
                <a:solidFill>
                  <a:schemeClr val="bg1"/>
                </a:solidFill>
              </a:rPr>
              <a:t>.</a:t>
            </a:r>
            <a:endParaRPr lang="zh-TW" altLang="zh-TW" sz="2000" dirty="0">
              <a:solidFill>
                <a:schemeClr val="bg1"/>
              </a:solidFill>
            </a:endParaRPr>
          </a:p>
          <a:p>
            <a:r>
              <a:rPr lang="en-GB" altLang="zh-TW" sz="2000" dirty="0" err="1">
                <a:solidFill>
                  <a:schemeClr val="bg1"/>
                </a:solidFill>
              </a:rPr>
              <a:t>Ramyachitra</a:t>
            </a:r>
            <a:r>
              <a:rPr lang="en-US" altLang="zh-TW" sz="2000" dirty="0">
                <a:solidFill>
                  <a:schemeClr val="bg1"/>
                </a:solidFill>
              </a:rPr>
              <a:t>及</a:t>
            </a:r>
            <a:r>
              <a:rPr lang="en-GB" altLang="zh-TW" sz="2000" dirty="0" err="1">
                <a:solidFill>
                  <a:schemeClr val="bg1"/>
                </a:solidFill>
              </a:rPr>
              <a:t>Manikandan</a:t>
            </a:r>
            <a:r>
              <a:rPr lang="en-GB" altLang="zh-TW" sz="2000" dirty="0">
                <a:solidFill>
                  <a:schemeClr val="bg1"/>
                </a:solidFill>
              </a:rPr>
              <a:t>, </a:t>
            </a:r>
            <a:r>
              <a:rPr lang="en-US" altLang="zh-TW" sz="2000" dirty="0">
                <a:solidFill>
                  <a:schemeClr val="bg1"/>
                </a:solidFill>
              </a:rPr>
              <a:t>「</a:t>
            </a:r>
            <a:r>
              <a:rPr lang="en-GB" altLang="zh-TW" sz="2000" dirty="0">
                <a:solidFill>
                  <a:schemeClr val="bg1"/>
                </a:solidFill>
              </a:rPr>
              <a:t>IMBALANCED DATASET CLASSIFICATION AND SOLUTIONS: A REVIEW</a:t>
            </a:r>
            <a:r>
              <a:rPr lang="en-US" altLang="zh-TW" sz="2000" dirty="0">
                <a:solidFill>
                  <a:schemeClr val="bg1"/>
                </a:solidFill>
              </a:rPr>
              <a:t>」</a:t>
            </a:r>
            <a:r>
              <a:rPr lang="en-GB" altLang="zh-TW" sz="2000" dirty="0">
                <a:solidFill>
                  <a:schemeClr val="bg1"/>
                </a:solidFill>
              </a:rPr>
              <a:t>.</a:t>
            </a:r>
            <a:endParaRPr lang="zh-TW" altLang="zh-TW" sz="2000" dirty="0">
              <a:solidFill>
                <a:schemeClr val="bg1"/>
              </a:solidFill>
            </a:endParaRPr>
          </a:p>
          <a:p>
            <a:r>
              <a:rPr lang="en-GB" altLang="zh-TW" sz="2000" dirty="0">
                <a:solidFill>
                  <a:schemeClr val="bg1"/>
                </a:solidFill>
              </a:rPr>
              <a:t>www.dataivy.cn, </a:t>
            </a:r>
            <a:r>
              <a:rPr lang="zh-TW" altLang="zh-TW" sz="2000" dirty="0">
                <a:solidFill>
                  <a:schemeClr val="bg1"/>
                </a:solidFill>
              </a:rPr>
              <a:t>「</a:t>
            </a:r>
            <a:r>
              <a:rPr lang="en-GB" altLang="zh-TW" sz="2000" dirty="0">
                <a:solidFill>
                  <a:schemeClr val="bg1"/>
                </a:solidFill>
              </a:rPr>
              <a:t>3.4 </a:t>
            </a:r>
            <a:r>
              <a:rPr lang="zh-TW" altLang="zh-TW" sz="2000" dirty="0">
                <a:solidFill>
                  <a:schemeClr val="bg1"/>
                </a:solidFill>
              </a:rPr>
              <a:t>解決樣本類別分佈不均衡的問題」</a:t>
            </a:r>
            <a:r>
              <a:rPr lang="en-GB" altLang="zh-TW" sz="2000" dirty="0">
                <a:solidFill>
                  <a:schemeClr val="bg1"/>
                </a:solidFill>
              </a:rPr>
              <a:t>, 4.</a:t>
            </a:r>
            <a:endParaRPr lang="zh-TW" altLang="zh-TW" sz="2000" dirty="0">
              <a:solidFill>
                <a:schemeClr val="bg1"/>
              </a:solidFill>
            </a:endParaRPr>
          </a:p>
          <a:p>
            <a:r>
              <a:rPr lang="zh-TW" altLang="zh-TW" sz="2000" dirty="0">
                <a:solidFill>
                  <a:schemeClr val="bg1"/>
                </a:solidFill>
              </a:rPr>
              <a:t>「不平衡資料分類</a:t>
            </a:r>
            <a:r>
              <a:rPr lang="en-GB" altLang="zh-TW" sz="2000" dirty="0">
                <a:solidFill>
                  <a:schemeClr val="bg1"/>
                </a:solidFill>
              </a:rPr>
              <a:t> | </a:t>
            </a:r>
            <a:r>
              <a:rPr lang="zh-TW" altLang="zh-TW" sz="2000" dirty="0">
                <a:solidFill>
                  <a:schemeClr val="bg1"/>
                </a:solidFill>
              </a:rPr>
              <a:t>程式前沿」</a:t>
            </a:r>
            <a:r>
              <a:rPr lang="en-GB" altLang="zh-TW" sz="2000" dirty="0">
                <a:solidFill>
                  <a:schemeClr val="bg1"/>
                </a:solidFill>
              </a:rPr>
              <a:t>.</a:t>
            </a:r>
            <a:endParaRPr lang="zh-TW" altLang="zh-TW" sz="2000" dirty="0">
              <a:solidFill>
                <a:schemeClr val="bg1"/>
              </a:solidFill>
            </a:endParaRPr>
          </a:p>
          <a:p>
            <a:r>
              <a:rPr lang="zh-TW" altLang="zh-TW" sz="2000" dirty="0">
                <a:solidFill>
                  <a:schemeClr val="bg1"/>
                </a:solidFill>
              </a:rPr>
              <a:t>「非均衡數據處理？」</a:t>
            </a:r>
            <a:r>
              <a:rPr lang="en-GB" altLang="zh-TW" sz="2000" dirty="0">
                <a:solidFill>
                  <a:schemeClr val="bg1"/>
                </a:solidFill>
              </a:rPr>
              <a:t>.</a:t>
            </a:r>
            <a:endParaRPr lang="zh-TW" altLang="zh-TW" sz="2000" dirty="0">
              <a:solidFill>
                <a:schemeClr val="bg1"/>
              </a:solidFill>
            </a:endParaRPr>
          </a:p>
          <a:p>
            <a:r>
              <a:rPr lang="en-GB" altLang="zh-TW" sz="2000" dirty="0" err="1">
                <a:solidFill>
                  <a:schemeClr val="bg1"/>
                </a:solidFill>
              </a:rPr>
              <a:t>Krawczyk</a:t>
            </a:r>
            <a:r>
              <a:rPr lang="en-GB" altLang="zh-TW" sz="2000" dirty="0">
                <a:solidFill>
                  <a:schemeClr val="bg1"/>
                </a:solidFill>
              </a:rPr>
              <a:t>, </a:t>
            </a:r>
            <a:r>
              <a:rPr lang="en-US" altLang="zh-TW" sz="2000" dirty="0">
                <a:solidFill>
                  <a:schemeClr val="bg1"/>
                </a:solidFill>
              </a:rPr>
              <a:t>「</a:t>
            </a:r>
            <a:r>
              <a:rPr lang="en-GB" altLang="zh-TW" sz="2000" dirty="0">
                <a:solidFill>
                  <a:schemeClr val="bg1"/>
                </a:solidFill>
              </a:rPr>
              <a:t>Learning from Imbalanced Data</a:t>
            </a:r>
            <a:r>
              <a:rPr lang="en-US" altLang="zh-TW" sz="2000" dirty="0">
                <a:solidFill>
                  <a:schemeClr val="bg1"/>
                </a:solidFill>
              </a:rPr>
              <a:t>」</a:t>
            </a:r>
            <a:r>
              <a:rPr lang="en-GB" altLang="zh-TW" sz="2000" dirty="0">
                <a:solidFill>
                  <a:schemeClr val="bg1"/>
                </a:solidFill>
              </a:rPr>
              <a:t>.</a:t>
            </a:r>
            <a:endParaRPr lang="zh-TW" altLang="zh-TW" sz="2000" dirty="0">
              <a:solidFill>
                <a:schemeClr val="bg1"/>
              </a:solidFill>
            </a:endParaRPr>
          </a:p>
          <a:p>
            <a:r>
              <a:rPr lang="zh-TW" altLang="zh-TW" sz="2000" dirty="0">
                <a:solidFill>
                  <a:schemeClr val="bg1"/>
                </a:solidFill>
              </a:rPr>
              <a:t>「代價敏感學習</a:t>
            </a:r>
            <a:r>
              <a:rPr lang="en-GB" altLang="zh-TW" sz="2000" dirty="0">
                <a:solidFill>
                  <a:schemeClr val="bg1"/>
                </a:solidFill>
              </a:rPr>
              <a:t>- CSDN</a:t>
            </a:r>
            <a:r>
              <a:rPr lang="zh-TW" altLang="zh-TW" sz="2000" dirty="0">
                <a:solidFill>
                  <a:schemeClr val="bg1"/>
                </a:solidFill>
              </a:rPr>
              <a:t>博客」</a:t>
            </a:r>
            <a:r>
              <a:rPr lang="en-GB" altLang="zh-TW" sz="2000" dirty="0">
                <a:solidFill>
                  <a:schemeClr val="bg1"/>
                </a:solidFill>
              </a:rPr>
              <a:t>.</a:t>
            </a:r>
            <a:endParaRPr lang="zh-TW" altLang="zh-TW" sz="2000" dirty="0">
              <a:solidFill>
                <a:schemeClr val="bg1"/>
              </a:solidFill>
            </a:endParaRPr>
          </a:p>
          <a:p>
            <a:r>
              <a:rPr lang="en-US" altLang="zh-TW" sz="2000" dirty="0">
                <a:solidFill>
                  <a:schemeClr val="bg1"/>
                </a:solidFill>
              </a:rPr>
              <a:t>「</a:t>
            </a:r>
            <a:r>
              <a:rPr lang="en-US" altLang="zh-TW" sz="2000" dirty="0" err="1">
                <a:solidFill>
                  <a:schemeClr val="bg1"/>
                </a:solidFill>
              </a:rPr>
              <a:t>特徵選擇</a:t>
            </a:r>
            <a:r>
              <a:rPr lang="en-GB" altLang="zh-TW" sz="2000" dirty="0">
                <a:solidFill>
                  <a:schemeClr val="bg1"/>
                </a:solidFill>
              </a:rPr>
              <a:t> Feature Selection · Machine Learning: Python </a:t>
            </a:r>
            <a:r>
              <a:rPr lang="en-US" altLang="zh-TW" sz="2000" dirty="0" err="1">
                <a:solidFill>
                  <a:schemeClr val="bg1"/>
                </a:solidFill>
              </a:rPr>
              <a:t>機器學習：使用</a:t>
            </a:r>
            <a:r>
              <a:rPr lang="en-GB" altLang="zh-TW" sz="2000" dirty="0">
                <a:solidFill>
                  <a:schemeClr val="bg1"/>
                </a:solidFill>
              </a:rPr>
              <a:t>Pytho­n</a:t>
            </a:r>
            <a:r>
              <a:rPr lang="en-US" altLang="zh-TW" sz="2000" dirty="0">
                <a:solidFill>
                  <a:schemeClr val="bg1"/>
                </a:solidFill>
              </a:rPr>
              <a:t>」</a:t>
            </a:r>
            <a:r>
              <a:rPr lang="en-GB" altLang="zh-TW" sz="2000" dirty="0">
                <a:solidFill>
                  <a:schemeClr val="bg1"/>
                </a:solidFill>
              </a:rPr>
              <a:t>.</a:t>
            </a:r>
            <a:endParaRPr lang="zh-TW" altLang="zh-TW" sz="2000" dirty="0">
              <a:solidFill>
                <a:schemeClr val="bg1"/>
              </a:solidFill>
            </a:endParaRPr>
          </a:p>
          <a:p>
            <a:r>
              <a:rPr lang="en-US" altLang="zh-TW" sz="2000" dirty="0">
                <a:solidFill>
                  <a:schemeClr val="bg1"/>
                </a:solidFill>
              </a:rPr>
              <a:t>「</a:t>
            </a:r>
            <a:r>
              <a:rPr lang="en-US" altLang="zh-TW" sz="2000" dirty="0" err="1">
                <a:solidFill>
                  <a:schemeClr val="bg1"/>
                </a:solidFill>
              </a:rPr>
              <a:t>簡單易學的機器學習算法</a:t>
            </a:r>
            <a:r>
              <a:rPr lang="en-GB" altLang="zh-TW" sz="2000" dirty="0">
                <a:solidFill>
                  <a:schemeClr val="bg1"/>
                </a:solidFill>
              </a:rPr>
              <a:t>——</a:t>
            </a:r>
            <a:r>
              <a:rPr lang="en-US" altLang="zh-TW" sz="2000" dirty="0" err="1">
                <a:solidFill>
                  <a:schemeClr val="bg1"/>
                </a:solidFill>
              </a:rPr>
              <a:t>集成方法</a:t>
            </a:r>
            <a:r>
              <a:rPr lang="en-GB" altLang="zh-TW" sz="2000" dirty="0">
                <a:solidFill>
                  <a:schemeClr val="bg1"/>
                </a:solidFill>
              </a:rPr>
              <a:t>(Ensemble Method) - CSDN</a:t>
            </a:r>
            <a:r>
              <a:rPr lang="en-US" altLang="zh-TW" sz="2000" dirty="0" err="1">
                <a:solidFill>
                  <a:schemeClr val="bg1"/>
                </a:solidFill>
              </a:rPr>
              <a:t>博客</a:t>
            </a:r>
            <a:r>
              <a:rPr lang="en-US" altLang="zh-TW" sz="2000" dirty="0">
                <a:solidFill>
                  <a:schemeClr val="bg1"/>
                </a:solidFill>
              </a:rPr>
              <a:t>」</a:t>
            </a:r>
            <a:r>
              <a:rPr lang="en-GB" altLang="zh-TW" sz="2000" dirty="0">
                <a:solidFill>
                  <a:schemeClr val="bg1"/>
                </a:solidFill>
              </a:rPr>
              <a:t>.</a:t>
            </a:r>
            <a:endParaRPr lang="en-US" sz="2000" dirty="0">
              <a:solidFill>
                <a:schemeClr val="bg1"/>
              </a:solidFill>
            </a:endParaRPr>
          </a:p>
        </p:txBody>
      </p:sp>
      <p:sp>
        <p:nvSpPr>
          <p:cNvPr id="4" name="標題 1"/>
          <p:cNvSpPr>
            <a:spLocks noGrp="1"/>
          </p:cNvSpPr>
          <p:nvPr>
            <p:ph type="title"/>
          </p:nvPr>
        </p:nvSpPr>
        <p:spPr/>
        <p:txBody>
          <a:bodyPr/>
          <a:lstStyle/>
          <a:p>
            <a:r>
              <a:rPr lang="en-US" altLang="zh-TW" b="1" dirty="0">
                <a:solidFill>
                  <a:schemeClr val="bg1"/>
                </a:solidFill>
                <a:effectLst>
                  <a:outerShdw blurRad="38100" dist="38100" dir="2700000" algn="tl">
                    <a:srgbClr val="000000">
                      <a:alpha val="43137"/>
                    </a:srgbClr>
                  </a:outerShdw>
                </a:effectLst>
              </a:rPr>
              <a:t>R</a:t>
            </a:r>
            <a:r>
              <a:rPr lang="en-US" altLang="zh-TW" b="1" dirty="0" smtClean="0">
                <a:solidFill>
                  <a:schemeClr val="bg1"/>
                </a:solidFill>
                <a:effectLst>
                  <a:outerShdw blurRad="38100" dist="38100" dir="2700000" algn="tl">
                    <a:srgbClr val="000000">
                      <a:alpha val="43137"/>
                    </a:srgbClr>
                  </a:outerShdw>
                </a:effectLst>
              </a:rPr>
              <a:t>eference/Citation</a:t>
            </a:r>
            <a:endParaRPr lang="zh-TW" altLang="en-US" b="1" dirty="0">
              <a:solidFill>
                <a:schemeClr val="bg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783E8B9D-B2B0-4FDC-B2EF-B030D13A1042}" type="slidenum">
              <a:rPr lang="zh-TW" altLang="en-US" smtClean="0"/>
              <a:t>14</a:t>
            </a:fld>
            <a:endParaRPr lang="zh-TW" altLang="en-US"/>
          </a:p>
        </p:txBody>
      </p:sp>
    </p:spTree>
    <p:extLst>
      <p:ext uri="{BB962C8B-B14F-4D97-AF65-F5344CB8AC3E}">
        <p14:creationId xmlns:p14="http://schemas.microsoft.com/office/powerpoint/2010/main" val="29322365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solidFill>
                  <a:schemeClr val="bg1"/>
                </a:solidFill>
                <a:effectLst>
                  <a:outerShdw blurRad="38100" dist="38100" dir="2700000" algn="tl">
                    <a:srgbClr val="000000">
                      <a:alpha val="43137"/>
                    </a:srgbClr>
                  </a:outerShdw>
                </a:effectLst>
              </a:rPr>
              <a:t>Thank you</a:t>
            </a:r>
            <a:endParaRPr lang="zh-TW" altLang="en-US" b="1" dirty="0">
              <a:solidFill>
                <a:schemeClr val="bg1"/>
              </a:solidFill>
              <a:effectLst>
                <a:outerShdw blurRad="38100" dist="38100" dir="2700000" algn="tl">
                  <a:srgbClr val="000000">
                    <a:alpha val="43137"/>
                  </a:srgbClr>
                </a:outerShdw>
              </a:effectLst>
            </a:endParaRPr>
          </a:p>
        </p:txBody>
      </p:sp>
      <p:sp>
        <p:nvSpPr>
          <p:cNvPr id="6" name="Text Placeholder 5"/>
          <p:cNvSpPr>
            <a:spLocks noGrp="1"/>
          </p:cNvSpPr>
          <p:nvPr>
            <p:ph type="body" idx="1"/>
          </p:nvPr>
        </p:nvSpPr>
        <p:spPr/>
        <p:txBody>
          <a:bodyPr/>
          <a:lstStyle/>
          <a:p>
            <a:endParaRPr lang="en-US"/>
          </a:p>
        </p:txBody>
      </p:sp>
      <p:sp>
        <p:nvSpPr>
          <p:cNvPr id="7" name="Slide Number Placeholder 6"/>
          <p:cNvSpPr>
            <a:spLocks noGrp="1"/>
          </p:cNvSpPr>
          <p:nvPr>
            <p:ph type="sldNum" sz="quarter" idx="12"/>
          </p:nvPr>
        </p:nvSpPr>
        <p:spPr/>
        <p:txBody>
          <a:bodyPr/>
          <a:lstStyle/>
          <a:p>
            <a:fld id="{783E8B9D-B2B0-4FDC-B2EF-B030D13A1042}" type="slidenum">
              <a:rPr lang="zh-TW" altLang="en-US" smtClean="0"/>
              <a:t>15</a:t>
            </a:fld>
            <a:endParaRPr lang="zh-TW" altLang="en-US"/>
          </a:p>
        </p:txBody>
      </p:sp>
    </p:spTree>
    <p:extLst>
      <p:ext uri="{BB962C8B-B14F-4D97-AF65-F5344CB8AC3E}">
        <p14:creationId xmlns:p14="http://schemas.microsoft.com/office/powerpoint/2010/main" val="1620085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solidFill>
                  <a:schemeClr val="bg1"/>
                </a:solidFill>
                <a:effectLst>
                  <a:outerShdw blurRad="38100" dist="38100" dir="2700000" algn="tl">
                    <a:srgbClr val="000000">
                      <a:alpha val="43137"/>
                    </a:srgbClr>
                  </a:outerShdw>
                </a:effectLst>
              </a:rPr>
              <a:t>An </a:t>
            </a:r>
            <a:r>
              <a:rPr lang="en-US" altLang="zh-TW" b="1" dirty="0" smtClean="0">
                <a:solidFill>
                  <a:srgbClr val="B7BC08"/>
                </a:solidFill>
                <a:effectLst>
                  <a:outerShdw blurRad="38100" dist="38100" dir="2700000" algn="tl">
                    <a:srgbClr val="000000">
                      <a:alpha val="43137"/>
                    </a:srgbClr>
                  </a:outerShdw>
                </a:effectLst>
              </a:rPr>
              <a:t>Imbalanced Dataset</a:t>
            </a:r>
            <a:r>
              <a:rPr lang="en-US" altLang="zh-TW" b="1" dirty="0">
                <a:solidFill>
                  <a:srgbClr val="B7BC08"/>
                </a:solidFill>
                <a:effectLst>
                  <a:outerShdw blurRad="38100" dist="38100" dir="2700000" algn="tl">
                    <a:srgbClr val="000000">
                      <a:alpha val="43137"/>
                    </a:srgbClr>
                  </a:outerShdw>
                </a:effectLst>
              </a:rPr>
              <a:t> </a:t>
            </a:r>
            <a:r>
              <a:rPr lang="en-US" altLang="zh-TW" b="1" dirty="0" smtClean="0">
                <a:solidFill>
                  <a:schemeClr val="bg1"/>
                </a:solidFill>
                <a:effectLst>
                  <a:outerShdw blurRad="38100" dist="38100" dir="2700000" algn="tl">
                    <a:srgbClr val="000000">
                      <a:alpha val="43137"/>
                    </a:srgbClr>
                  </a:outerShdw>
                </a:effectLst>
              </a:rPr>
              <a:t>is….</a:t>
            </a:r>
            <a:endParaRPr lang="zh-TW" altLang="en-US" b="1" dirty="0">
              <a:solidFill>
                <a:schemeClr val="bg1"/>
              </a:solidFill>
              <a:effectLst>
                <a:outerShdw blurRad="38100" dist="38100" dir="2700000" algn="tl">
                  <a:srgbClr val="000000">
                    <a:alpha val="43137"/>
                  </a:srgbClr>
                </a:outerShdw>
              </a:effectLst>
            </a:endParaRP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783E8B9D-B2B0-4FDC-B2EF-B030D13A1042}" type="slidenum">
              <a:rPr lang="zh-TW" altLang="en-US" smtClean="0"/>
              <a:t>2</a:t>
            </a:fld>
            <a:endParaRPr lang="zh-TW" altLang="en-US" dirty="0"/>
          </a:p>
        </p:txBody>
      </p:sp>
    </p:spTree>
    <p:extLst>
      <p:ext uri="{BB962C8B-B14F-4D97-AF65-F5344CB8AC3E}">
        <p14:creationId xmlns:p14="http://schemas.microsoft.com/office/powerpoint/2010/main" val="547527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4695" y="1709738"/>
            <a:ext cx="6698105" cy="2852737"/>
          </a:xfrm>
        </p:spPr>
        <p:txBody>
          <a:bodyPr/>
          <a:lstStyle/>
          <a:p>
            <a:r>
              <a:rPr lang="en-US" altLang="zh-TW" b="1" dirty="0" smtClean="0">
                <a:solidFill>
                  <a:schemeClr val="bg1"/>
                </a:solidFill>
                <a:effectLst>
                  <a:outerShdw blurRad="38100" dist="38100" dir="2700000" algn="tl">
                    <a:srgbClr val="000000">
                      <a:alpha val="43137"/>
                    </a:srgbClr>
                  </a:outerShdw>
                </a:effectLst>
              </a:rPr>
              <a:t>The </a:t>
            </a:r>
            <a:r>
              <a:rPr lang="en-US" altLang="zh-TW" b="1" dirty="0">
                <a:solidFill>
                  <a:srgbClr val="B7BC08"/>
                </a:solidFill>
                <a:effectLst>
                  <a:outerShdw blurRad="38100" dist="38100" dir="2700000" algn="tl">
                    <a:srgbClr val="000000">
                      <a:alpha val="43137"/>
                    </a:srgbClr>
                  </a:outerShdw>
                </a:effectLst>
              </a:rPr>
              <a:t>P</a:t>
            </a:r>
            <a:r>
              <a:rPr lang="en-US" altLang="zh-TW" b="1" dirty="0" smtClean="0">
                <a:solidFill>
                  <a:srgbClr val="B7BC08"/>
                </a:solidFill>
                <a:effectLst>
                  <a:outerShdw blurRad="38100" dist="38100" dir="2700000" algn="tl">
                    <a:srgbClr val="000000">
                      <a:alpha val="43137"/>
                    </a:srgbClr>
                  </a:outerShdw>
                </a:effectLst>
              </a:rPr>
              <a:t>roblem</a:t>
            </a:r>
            <a:r>
              <a:rPr lang="en-US" altLang="zh-TW" b="1" dirty="0" smtClean="0">
                <a:solidFill>
                  <a:schemeClr val="bg1"/>
                </a:solidFill>
                <a:effectLst>
                  <a:outerShdw blurRad="38100" dist="38100" dir="2700000" algn="tl">
                    <a:srgbClr val="000000">
                      <a:alpha val="43137"/>
                    </a:srgbClr>
                  </a:outerShdw>
                </a:effectLst>
              </a:rPr>
              <a:t> of </a:t>
            </a:r>
            <a:br>
              <a:rPr lang="en-US" altLang="zh-TW" b="1" dirty="0" smtClean="0">
                <a:solidFill>
                  <a:schemeClr val="bg1"/>
                </a:solidFill>
                <a:effectLst>
                  <a:outerShdw blurRad="38100" dist="38100" dir="2700000" algn="tl">
                    <a:srgbClr val="000000">
                      <a:alpha val="43137"/>
                    </a:srgbClr>
                  </a:outerShdw>
                </a:effectLst>
              </a:rPr>
            </a:br>
            <a:r>
              <a:rPr lang="en-US" altLang="zh-TW" b="1" dirty="0" smtClean="0">
                <a:solidFill>
                  <a:schemeClr val="bg1"/>
                </a:solidFill>
                <a:effectLst>
                  <a:outerShdw blurRad="38100" dist="38100" dir="2700000" algn="tl">
                    <a:srgbClr val="000000">
                      <a:alpha val="43137"/>
                    </a:srgbClr>
                  </a:outerShdw>
                </a:effectLst>
              </a:rPr>
              <a:t>Imbalanced </a:t>
            </a:r>
            <a:r>
              <a:rPr lang="en-US" altLang="zh-TW" b="1" dirty="0">
                <a:solidFill>
                  <a:schemeClr val="bg1"/>
                </a:solidFill>
                <a:effectLst>
                  <a:outerShdw blurRad="38100" dist="38100" dir="2700000" algn="tl">
                    <a:srgbClr val="000000">
                      <a:alpha val="43137"/>
                    </a:srgbClr>
                  </a:outerShdw>
                </a:effectLst>
              </a:rPr>
              <a:t>D</a:t>
            </a:r>
            <a:r>
              <a:rPr lang="en-US" altLang="zh-TW" b="1" dirty="0" smtClean="0">
                <a:solidFill>
                  <a:schemeClr val="bg1"/>
                </a:solidFill>
                <a:effectLst>
                  <a:outerShdw blurRad="38100" dist="38100" dir="2700000" algn="tl">
                    <a:srgbClr val="000000">
                      <a:alpha val="43137"/>
                    </a:srgbClr>
                  </a:outerShdw>
                </a:effectLst>
              </a:rPr>
              <a:t>atasets</a:t>
            </a:r>
            <a:endParaRPr lang="zh-TW" altLang="en-US" b="1" dirty="0">
              <a:solidFill>
                <a:schemeClr val="bg1"/>
              </a:solidFill>
              <a:effectLst>
                <a:outerShdw blurRad="38100" dist="38100" dir="2700000" algn="tl">
                  <a:srgbClr val="000000">
                    <a:alpha val="43137"/>
                  </a:srgbClr>
                </a:outerShdw>
              </a:effectLst>
            </a:endParaRPr>
          </a:p>
        </p:txBody>
      </p:sp>
      <p:sp>
        <p:nvSpPr>
          <p:cNvPr id="6" name="Text Placeholder 5"/>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934" y="2171158"/>
            <a:ext cx="2418306" cy="2418306"/>
          </a:xfrm>
          <a:prstGeom prst="rect">
            <a:avLst/>
          </a:prstGeom>
        </p:spPr>
      </p:pic>
      <p:sp>
        <p:nvSpPr>
          <p:cNvPr id="3" name="Slide Number Placeholder 2"/>
          <p:cNvSpPr>
            <a:spLocks noGrp="1"/>
          </p:cNvSpPr>
          <p:nvPr>
            <p:ph type="sldNum" sz="quarter" idx="12"/>
          </p:nvPr>
        </p:nvSpPr>
        <p:spPr/>
        <p:txBody>
          <a:bodyPr/>
          <a:lstStyle/>
          <a:p>
            <a:fld id="{783E8B9D-B2B0-4FDC-B2EF-B030D13A1042}" type="slidenum">
              <a:rPr lang="zh-TW" altLang="en-US" smtClean="0"/>
              <a:t>3</a:t>
            </a:fld>
            <a:endParaRPr lang="zh-TW" altLang="en-US"/>
          </a:p>
        </p:txBody>
      </p:sp>
    </p:spTree>
    <p:extLst>
      <p:ext uri="{BB962C8B-B14F-4D97-AF65-F5344CB8AC3E}">
        <p14:creationId xmlns:p14="http://schemas.microsoft.com/office/powerpoint/2010/main" val="1989832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solidFill>
                  <a:schemeClr val="bg1"/>
                </a:solidFill>
                <a:effectLst>
                  <a:outerShdw blurRad="38100" dist="38100" dir="2700000" algn="tl">
                    <a:srgbClr val="000000">
                      <a:alpha val="43137"/>
                    </a:srgbClr>
                  </a:outerShdw>
                </a:effectLst>
              </a:rPr>
              <a:t>Financial Distress </a:t>
            </a:r>
            <a:r>
              <a:rPr lang="en-US" altLang="zh-CN" b="1" dirty="0" smtClean="0">
                <a:solidFill>
                  <a:schemeClr val="bg1"/>
                </a:solidFill>
                <a:effectLst>
                  <a:outerShdw blurRad="38100" dist="38100" dir="2700000" algn="tl">
                    <a:srgbClr val="000000">
                      <a:alpha val="43137"/>
                    </a:srgbClr>
                  </a:outerShdw>
                </a:effectLst>
              </a:rPr>
              <a:t>D</a:t>
            </a:r>
            <a:r>
              <a:rPr lang="en-US" altLang="zh-TW" b="1" dirty="0" smtClean="0">
                <a:solidFill>
                  <a:schemeClr val="bg1"/>
                </a:solidFill>
                <a:effectLst>
                  <a:outerShdw blurRad="38100" dist="38100" dir="2700000" algn="tl">
                    <a:srgbClr val="000000">
                      <a:alpha val="43137"/>
                    </a:srgbClr>
                  </a:outerShdw>
                </a:effectLst>
              </a:rPr>
              <a:t>ataset </a:t>
            </a:r>
            <a:r>
              <a:rPr lang="en-US" altLang="zh-TW" b="1" dirty="0">
                <a:solidFill>
                  <a:srgbClr val="B7BC08"/>
                </a:solidFill>
                <a:effectLst>
                  <a:outerShdw blurRad="38100" dist="38100" dir="2700000" algn="tl">
                    <a:srgbClr val="000000">
                      <a:alpha val="43137"/>
                    </a:srgbClr>
                  </a:outerShdw>
                </a:effectLst>
              </a:rPr>
              <a:t>E</a:t>
            </a:r>
            <a:r>
              <a:rPr lang="en-US" altLang="zh-TW" b="1" dirty="0" smtClean="0">
                <a:solidFill>
                  <a:srgbClr val="B7BC08"/>
                </a:solidFill>
                <a:effectLst>
                  <a:outerShdw blurRad="38100" dist="38100" dir="2700000" algn="tl">
                    <a:srgbClr val="000000">
                      <a:alpha val="43137"/>
                    </a:srgbClr>
                  </a:outerShdw>
                </a:effectLst>
              </a:rPr>
              <a:t>xample</a:t>
            </a:r>
            <a:endParaRPr lang="zh-TW" altLang="en-US" b="1" dirty="0">
              <a:solidFill>
                <a:srgbClr val="B7BC08"/>
              </a:solidFill>
              <a:effectLst>
                <a:outerShdw blurRad="38100" dist="38100" dir="2700000" algn="tl">
                  <a:srgbClr val="000000">
                    <a:alpha val="43137"/>
                  </a:srgbClr>
                </a:outerShdw>
              </a:effectLst>
            </a:endParaRPr>
          </a:p>
        </p:txBody>
      </p:sp>
      <p:sp>
        <p:nvSpPr>
          <p:cNvPr id="6" name="Text Placeholder 5"/>
          <p:cNvSpPr>
            <a:spLocks noGrp="1"/>
          </p:cNvSpPr>
          <p:nvPr>
            <p:ph type="body" idx="1"/>
          </p:nvPr>
        </p:nvSpPr>
        <p:spPr/>
        <p:txBody>
          <a:bodyPr/>
          <a:lstStyle/>
          <a:p>
            <a:endParaRPr lang="en-US" dirty="0"/>
          </a:p>
        </p:txBody>
      </p:sp>
      <p:sp>
        <p:nvSpPr>
          <p:cNvPr id="3" name="Slide Number Placeholder 2"/>
          <p:cNvSpPr>
            <a:spLocks noGrp="1"/>
          </p:cNvSpPr>
          <p:nvPr>
            <p:ph type="sldNum" sz="quarter" idx="12"/>
          </p:nvPr>
        </p:nvSpPr>
        <p:spPr/>
        <p:txBody>
          <a:bodyPr/>
          <a:lstStyle/>
          <a:p>
            <a:fld id="{783E8B9D-B2B0-4FDC-B2EF-B030D13A1042}" type="slidenum">
              <a:rPr lang="zh-TW" altLang="en-US" smtClean="0"/>
              <a:t>4</a:t>
            </a:fld>
            <a:endParaRPr lang="zh-TW" altLang="en-US"/>
          </a:p>
        </p:txBody>
      </p:sp>
    </p:spTree>
    <p:extLst>
      <p:ext uri="{BB962C8B-B14F-4D97-AF65-F5344CB8AC3E}">
        <p14:creationId xmlns:p14="http://schemas.microsoft.com/office/powerpoint/2010/main" val="22831590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7037" y="1709736"/>
            <a:ext cx="4699520" cy="2852737"/>
          </a:xfrm>
        </p:spPr>
        <p:txBody>
          <a:bodyPr anchor="ctr"/>
          <a:lstStyle/>
          <a:p>
            <a:r>
              <a:rPr lang="en-US" altLang="zh-TW" b="1" dirty="0" smtClean="0">
                <a:solidFill>
                  <a:srgbClr val="B7BC08"/>
                </a:solidFill>
                <a:effectLst>
                  <a:outerShdw blurRad="38100" dist="38100" dir="2700000" algn="tl">
                    <a:srgbClr val="000000">
                      <a:alpha val="43137"/>
                    </a:srgbClr>
                  </a:outerShdw>
                </a:effectLst>
              </a:rPr>
              <a:t>C</a:t>
            </a:r>
            <a:r>
              <a:rPr lang="en-US" altLang="zh-TW" b="1" dirty="0">
                <a:solidFill>
                  <a:srgbClr val="B7BC08"/>
                </a:solidFill>
                <a:effectLst>
                  <a:outerShdw blurRad="38100" dist="38100" dir="2700000" algn="tl">
                    <a:srgbClr val="000000">
                      <a:alpha val="43137"/>
                    </a:srgbClr>
                  </a:outerShdw>
                </a:effectLst>
              </a:rPr>
              <a:t>haracteristics</a:t>
            </a:r>
            <a:endParaRPr lang="zh-TW" altLang="en-US" b="1" dirty="0">
              <a:solidFill>
                <a:srgbClr val="B7BC08"/>
              </a:solidFill>
              <a:effectLst>
                <a:outerShdw blurRad="38100" dist="38100" dir="2700000" algn="tl">
                  <a:srgbClr val="000000">
                    <a:alpha val="43137"/>
                  </a:srgbClr>
                </a:outerShdw>
              </a:effectLst>
            </a:endParaRPr>
          </a:p>
        </p:txBody>
      </p:sp>
      <p:sp>
        <p:nvSpPr>
          <p:cNvPr id="4" name="標題 4"/>
          <p:cNvSpPr>
            <a:spLocks noGrp="1"/>
          </p:cNvSpPr>
          <p:nvPr>
            <p:ph type="body" idx="1"/>
          </p:nvPr>
        </p:nvSpPr>
        <p:spPr>
          <a:xfrm>
            <a:off x="5701259" y="1420968"/>
            <a:ext cx="6490741" cy="4111152"/>
          </a:xfrm>
        </p:spPr>
        <p:txBody>
          <a:bodyPr>
            <a:noAutofit/>
          </a:bodyPr>
          <a:lstStyle/>
          <a:p>
            <a:pPr marL="571500" indent="-571500">
              <a:buClr>
                <a:srgbClr val="B7BC08"/>
              </a:buClr>
              <a:buFont typeface="Arial" panose="020B0604020202020204" pitchFamily="34" charset="0"/>
              <a:buChar char="•"/>
            </a:pPr>
            <a:r>
              <a:rPr lang="en-US" altLang="zh-TW" sz="4000" b="1" dirty="0">
                <a:solidFill>
                  <a:schemeClr val="bg1"/>
                </a:solidFill>
                <a:effectLst>
                  <a:outerShdw blurRad="38100" dist="38100" dir="2700000" algn="tl">
                    <a:srgbClr val="000000">
                      <a:alpha val="43137"/>
                    </a:srgbClr>
                  </a:outerShdw>
                </a:effectLst>
              </a:rPr>
              <a:t>Small </a:t>
            </a:r>
            <a:r>
              <a:rPr lang="en-US" altLang="zh-TW" sz="4000" b="1" dirty="0" smtClean="0">
                <a:solidFill>
                  <a:schemeClr val="bg1"/>
                </a:solidFill>
                <a:effectLst>
                  <a:outerShdw blurRad="38100" dist="38100" dir="2700000" algn="tl">
                    <a:srgbClr val="000000">
                      <a:alpha val="43137"/>
                    </a:srgbClr>
                  </a:outerShdw>
                </a:effectLst>
              </a:rPr>
              <a:t>Disjunctions</a:t>
            </a:r>
            <a:r>
              <a:rPr lang="en-US" altLang="zh-TW" sz="4000" b="1" dirty="0">
                <a:solidFill>
                  <a:schemeClr val="bg1"/>
                </a:solidFill>
                <a:effectLst>
                  <a:outerShdw blurRad="38100" dist="38100" dir="2700000" algn="tl">
                    <a:srgbClr val="000000">
                      <a:alpha val="43137"/>
                    </a:srgbClr>
                  </a:outerShdw>
                </a:effectLst>
              </a:rPr>
              <a:t>/ </a:t>
            </a:r>
            <a:r>
              <a:rPr lang="en-US" altLang="zh-TW" sz="4000" b="1" dirty="0" smtClean="0">
                <a:solidFill>
                  <a:schemeClr val="bg1"/>
                </a:solidFill>
                <a:effectLst>
                  <a:outerShdw blurRad="38100" dist="38100" dir="2700000" algn="tl">
                    <a:srgbClr val="000000">
                      <a:alpha val="43137"/>
                    </a:srgbClr>
                  </a:outerShdw>
                </a:effectLst>
              </a:rPr>
              <a:t>Rare </a:t>
            </a:r>
            <a:r>
              <a:rPr lang="en-US" altLang="zh-TW" sz="4000" b="1" dirty="0">
                <a:solidFill>
                  <a:schemeClr val="bg1"/>
                </a:solidFill>
                <a:effectLst>
                  <a:outerShdw blurRad="38100" dist="38100" dir="2700000" algn="tl">
                    <a:srgbClr val="000000">
                      <a:alpha val="43137"/>
                    </a:srgbClr>
                  </a:outerShdw>
                </a:effectLst>
              </a:rPr>
              <a:t>datasets</a:t>
            </a:r>
          </a:p>
          <a:p>
            <a:pPr marL="571500" indent="-571500">
              <a:buClr>
                <a:srgbClr val="B7BC08"/>
              </a:buClr>
              <a:buFont typeface="Arial" panose="020B0604020202020204" pitchFamily="34" charset="0"/>
              <a:buChar char="•"/>
            </a:pPr>
            <a:r>
              <a:rPr lang="en-US" altLang="zh-TW" sz="4000" b="1" dirty="0">
                <a:solidFill>
                  <a:schemeClr val="bg1"/>
                </a:solidFill>
                <a:effectLst>
                  <a:outerShdw blurRad="38100" dist="38100" dir="2700000" algn="tl">
                    <a:srgbClr val="000000">
                      <a:alpha val="43137"/>
                    </a:srgbClr>
                  </a:outerShdw>
                </a:effectLst>
              </a:rPr>
              <a:t>Lack of Density</a:t>
            </a:r>
          </a:p>
          <a:p>
            <a:pPr marL="571500" indent="-571500">
              <a:buClr>
                <a:srgbClr val="B7BC08"/>
              </a:buClr>
              <a:buFont typeface="Arial" panose="020B0604020202020204" pitchFamily="34" charset="0"/>
              <a:buChar char="•"/>
            </a:pPr>
            <a:r>
              <a:rPr lang="en-US" altLang="zh-TW" sz="4000" b="1" dirty="0">
                <a:solidFill>
                  <a:schemeClr val="bg1"/>
                </a:solidFill>
                <a:effectLst>
                  <a:outerShdw blurRad="38100" dist="38100" dir="2700000" algn="tl">
                    <a:srgbClr val="000000">
                      <a:alpha val="43137"/>
                    </a:srgbClr>
                  </a:outerShdw>
                </a:effectLst>
              </a:rPr>
              <a:t>Noisy Data</a:t>
            </a:r>
          </a:p>
          <a:p>
            <a:pPr marL="571500" indent="-571500">
              <a:buClr>
                <a:srgbClr val="B7BC08"/>
              </a:buClr>
              <a:buFont typeface="Arial" panose="020B0604020202020204" pitchFamily="34" charset="0"/>
              <a:buChar char="•"/>
            </a:pPr>
            <a:r>
              <a:rPr lang="en-US" altLang="zh-TW" sz="4000" b="1" dirty="0">
                <a:solidFill>
                  <a:schemeClr val="bg1"/>
                </a:solidFill>
                <a:effectLst>
                  <a:outerShdw blurRad="38100" dist="38100" dir="2700000" algn="tl">
                    <a:srgbClr val="000000">
                      <a:alpha val="43137"/>
                    </a:srgbClr>
                  </a:outerShdw>
                </a:effectLst>
              </a:rPr>
              <a:t>Dataset Shift</a:t>
            </a:r>
          </a:p>
          <a:p>
            <a:pPr marL="571500" indent="-571500">
              <a:buClr>
                <a:srgbClr val="B7BC08"/>
              </a:buClr>
              <a:buFont typeface="Arial" panose="020B0604020202020204" pitchFamily="34" charset="0"/>
              <a:buChar char="•"/>
            </a:pPr>
            <a:r>
              <a:rPr lang="en-US" altLang="zh-TW" sz="4000" b="1" dirty="0">
                <a:solidFill>
                  <a:schemeClr val="bg1"/>
                </a:solidFill>
                <a:effectLst>
                  <a:outerShdw blurRad="38100" dist="38100" dir="2700000" algn="tl">
                    <a:srgbClr val="000000">
                      <a:alpha val="43137"/>
                    </a:srgbClr>
                  </a:outerShdw>
                </a:effectLst>
              </a:rPr>
              <a:t>Overlapping </a:t>
            </a:r>
            <a:endParaRPr lang="zh-TW" altLang="en-US" sz="4000" b="1" dirty="0">
              <a:solidFill>
                <a:schemeClr val="bg1"/>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783E8B9D-B2B0-4FDC-B2EF-B030D13A1042}" type="slidenum">
              <a:rPr lang="zh-TW" altLang="en-US" smtClean="0"/>
              <a:t>5</a:t>
            </a:fld>
            <a:endParaRPr lang="zh-TW" altLang="en-US"/>
          </a:p>
        </p:txBody>
      </p:sp>
    </p:spTree>
    <p:extLst>
      <p:ext uri="{BB962C8B-B14F-4D97-AF65-F5344CB8AC3E}">
        <p14:creationId xmlns:p14="http://schemas.microsoft.com/office/powerpoint/2010/main" val="41754572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標題 4"/>
          <p:cNvSpPr>
            <a:spLocks noGrp="1"/>
          </p:cNvSpPr>
          <p:nvPr>
            <p:ph type="title"/>
          </p:nvPr>
        </p:nvSpPr>
        <p:spPr/>
        <p:txBody>
          <a:bodyPr>
            <a:noAutofit/>
          </a:bodyPr>
          <a:lstStyle/>
          <a:p>
            <a:pPr>
              <a:buClr>
                <a:srgbClr val="B7BC08"/>
              </a:buClr>
            </a:pPr>
            <a:r>
              <a:rPr lang="en-US" altLang="zh-TW" b="1" dirty="0">
                <a:solidFill>
                  <a:schemeClr val="bg1"/>
                </a:solidFill>
                <a:effectLst>
                  <a:outerShdw blurRad="38100" dist="38100" dir="2700000" algn="tl">
                    <a:srgbClr val="000000">
                      <a:alpha val="43137"/>
                    </a:srgbClr>
                  </a:outerShdw>
                </a:effectLst>
              </a:rPr>
              <a:t>Small </a:t>
            </a:r>
            <a:r>
              <a:rPr lang="en-US" altLang="zh-TW" b="1" dirty="0" smtClean="0">
                <a:solidFill>
                  <a:schemeClr val="bg1"/>
                </a:solidFill>
                <a:effectLst>
                  <a:outerShdw blurRad="38100" dist="38100" dir="2700000" algn="tl">
                    <a:srgbClr val="000000">
                      <a:alpha val="43137"/>
                    </a:srgbClr>
                  </a:outerShdw>
                </a:effectLst>
              </a:rPr>
              <a:t>Disjunct</a:t>
            </a:r>
            <a:r>
              <a:rPr lang="en-US" altLang="zh-CN" b="1" dirty="0" smtClean="0">
                <a:solidFill>
                  <a:schemeClr val="bg1"/>
                </a:solidFill>
                <a:effectLst>
                  <a:outerShdw blurRad="38100" dist="38100" dir="2700000" algn="tl">
                    <a:srgbClr val="000000">
                      <a:alpha val="43137"/>
                    </a:srgbClr>
                  </a:outerShdw>
                </a:effectLst>
              </a:rPr>
              <a:t>ion</a:t>
            </a:r>
            <a:r>
              <a:rPr lang="en-US" altLang="zh-TW" b="1" dirty="0" smtClean="0">
                <a:solidFill>
                  <a:schemeClr val="bg1"/>
                </a:solidFill>
                <a:effectLst>
                  <a:outerShdw blurRad="38100" dist="38100" dir="2700000" algn="tl">
                    <a:srgbClr val="000000">
                      <a:alpha val="43137"/>
                    </a:srgbClr>
                  </a:outerShdw>
                </a:effectLst>
              </a:rPr>
              <a:t>s</a:t>
            </a:r>
            <a:r>
              <a:rPr lang="en-US" altLang="zh-TW" b="1" dirty="0">
                <a:solidFill>
                  <a:schemeClr val="bg1"/>
                </a:solidFill>
                <a:effectLst>
                  <a:outerShdw blurRad="38100" dist="38100" dir="2700000" algn="tl">
                    <a:srgbClr val="000000">
                      <a:alpha val="43137"/>
                    </a:srgbClr>
                  </a:outerShdw>
                </a:effectLst>
              </a:rPr>
              <a:t>/ Rare </a:t>
            </a:r>
            <a:r>
              <a:rPr lang="en-US" altLang="zh-TW" b="1" dirty="0" smtClean="0">
                <a:solidFill>
                  <a:schemeClr val="bg1"/>
                </a:solidFill>
                <a:effectLst>
                  <a:outerShdw blurRad="38100" dist="38100" dir="2700000" algn="tl">
                    <a:srgbClr val="000000">
                      <a:alpha val="43137"/>
                    </a:srgbClr>
                  </a:outerShdw>
                </a:effectLst>
              </a:rPr>
              <a:t>datasets</a:t>
            </a:r>
            <a:endParaRPr lang="en-US" altLang="zh-TW" b="1" dirty="0">
              <a:solidFill>
                <a:schemeClr val="bg1"/>
              </a:solidFill>
              <a:effectLst>
                <a:outerShdw blurRad="38100" dist="38100" dir="2700000" algn="tl">
                  <a:srgbClr val="000000">
                    <a:alpha val="43137"/>
                  </a:srgbClr>
                </a:outerShdw>
              </a:effectLst>
            </a:endParaRPr>
          </a:p>
        </p:txBody>
      </p:sp>
      <p:pic>
        <p:nvPicPr>
          <p:cNvPr id="5" name="圖片 14" descr="C:\Users\ander\OneDrive\桌面\資料科學\custom_data_small_disjunct_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971025"/>
            <a:ext cx="5085715" cy="3530365"/>
          </a:xfrm>
          <a:prstGeom prst="rect">
            <a:avLst/>
          </a:prstGeom>
          <a:noFill/>
          <a:ln>
            <a:solidFill>
              <a:schemeClr val="tx1"/>
            </a:solidFill>
          </a:ln>
        </p:spPr>
      </p:pic>
      <p:pic>
        <p:nvPicPr>
          <p:cNvPr id="6" name="圖片 16" descr="C:\Users\ander\OneDrive\桌面\資料科學\03subcl5-800-7-0-BI.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5885" y="1971025"/>
            <a:ext cx="5077915" cy="3524589"/>
          </a:xfrm>
          <a:prstGeom prst="rect">
            <a:avLst/>
          </a:prstGeom>
          <a:noFill/>
          <a:ln>
            <a:solidFill>
              <a:schemeClr val="tx1"/>
            </a:solidFill>
          </a:ln>
        </p:spPr>
      </p:pic>
      <p:sp>
        <p:nvSpPr>
          <p:cNvPr id="7" name="Slide Number Placeholder 6"/>
          <p:cNvSpPr>
            <a:spLocks noGrp="1"/>
          </p:cNvSpPr>
          <p:nvPr>
            <p:ph type="sldNum" sz="quarter" idx="12"/>
          </p:nvPr>
        </p:nvSpPr>
        <p:spPr/>
        <p:txBody>
          <a:bodyPr/>
          <a:lstStyle/>
          <a:p>
            <a:fld id="{783E8B9D-B2B0-4FDC-B2EF-B030D13A1042}" type="slidenum">
              <a:rPr lang="zh-TW" altLang="en-US" smtClean="0"/>
              <a:t>6</a:t>
            </a:fld>
            <a:endParaRPr lang="zh-TW" altLang="en-US"/>
          </a:p>
        </p:txBody>
      </p:sp>
    </p:spTree>
    <p:extLst>
      <p:ext uri="{BB962C8B-B14F-4D97-AF65-F5344CB8AC3E}">
        <p14:creationId xmlns:p14="http://schemas.microsoft.com/office/powerpoint/2010/main" val="12774788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標題 4"/>
          <p:cNvSpPr>
            <a:spLocks noGrp="1"/>
          </p:cNvSpPr>
          <p:nvPr>
            <p:ph type="title"/>
          </p:nvPr>
        </p:nvSpPr>
        <p:spPr/>
        <p:txBody>
          <a:bodyPr>
            <a:noAutofit/>
          </a:bodyPr>
          <a:lstStyle/>
          <a:p>
            <a:pPr>
              <a:buClr>
                <a:srgbClr val="B7BC08"/>
              </a:buClr>
            </a:pPr>
            <a:r>
              <a:rPr lang="en-US" altLang="zh-TW" b="1" dirty="0">
                <a:solidFill>
                  <a:schemeClr val="bg1"/>
                </a:solidFill>
                <a:effectLst>
                  <a:outerShdw blurRad="38100" dist="38100" dir="2700000" algn="tl">
                    <a:srgbClr val="000000">
                      <a:alpha val="43137"/>
                    </a:srgbClr>
                  </a:outerShdw>
                </a:effectLst>
              </a:rPr>
              <a:t>Lack of Density</a:t>
            </a:r>
          </a:p>
        </p:txBody>
      </p:sp>
      <p:pic>
        <p:nvPicPr>
          <p:cNvPr id="5" name="圖片 11"/>
          <p:cNvPicPr/>
          <p:nvPr/>
        </p:nvPicPr>
        <p:blipFill>
          <a:blip r:embed="rId2">
            <a:extLst>
              <a:ext uri="{28A0092B-C50C-407E-A947-70E740481C1C}">
                <a14:useLocalDpi xmlns:a14="http://schemas.microsoft.com/office/drawing/2010/main" val="0"/>
              </a:ext>
            </a:extLst>
          </a:blip>
          <a:stretch>
            <a:fillRect/>
          </a:stretch>
        </p:blipFill>
        <p:spPr>
          <a:xfrm>
            <a:off x="1456613" y="1985976"/>
            <a:ext cx="9278773" cy="4030636"/>
          </a:xfrm>
          <a:prstGeom prst="rect">
            <a:avLst/>
          </a:prstGeom>
          <a:ln>
            <a:solidFill>
              <a:schemeClr val="tx1"/>
            </a:solidFill>
          </a:ln>
        </p:spPr>
      </p:pic>
      <p:sp>
        <p:nvSpPr>
          <p:cNvPr id="2" name="Slide Number Placeholder 1"/>
          <p:cNvSpPr>
            <a:spLocks noGrp="1"/>
          </p:cNvSpPr>
          <p:nvPr>
            <p:ph type="sldNum" sz="quarter" idx="12"/>
          </p:nvPr>
        </p:nvSpPr>
        <p:spPr/>
        <p:txBody>
          <a:bodyPr/>
          <a:lstStyle/>
          <a:p>
            <a:fld id="{783E8B9D-B2B0-4FDC-B2EF-B030D13A1042}" type="slidenum">
              <a:rPr lang="zh-TW" altLang="en-US" smtClean="0"/>
              <a:t>7</a:t>
            </a:fld>
            <a:endParaRPr lang="zh-TW" altLang="en-US"/>
          </a:p>
        </p:txBody>
      </p:sp>
    </p:spTree>
    <p:extLst>
      <p:ext uri="{BB962C8B-B14F-4D97-AF65-F5344CB8AC3E}">
        <p14:creationId xmlns:p14="http://schemas.microsoft.com/office/powerpoint/2010/main" val="25066856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標題 4"/>
          <p:cNvSpPr>
            <a:spLocks noGrp="1"/>
          </p:cNvSpPr>
          <p:nvPr>
            <p:ph type="title"/>
          </p:nvPr>
        </p:nvSpPr>
        <p:spPr/>
        <p:txBody>
          <a:bodyPr>
            <a:noAutofit/>
          </a:bodyPr>
          <a:lstStyle/>
          <a:p>
            <a:pPr>
              <a:buClr>
                <a:srgbClr val="B7BC08"/>
              </a:buClr>
            </a:pPr>
            <a:r>
              <a:rPr lang="en-US" altLang="zh-TW" b="1" dirty="0">
                <a:solidFill>
                  <a:schemeClr val="bg1"/>
                </a:solidFill>
                <a:effectLst>
                  <a:outerShdw blurRad="38100" dist="38100" dir="2700000" algn="tl">
                    <a:srgbClr val="000000">
                      <a:alpha val="43137"/>
                    </a:srgbClr>
                  </a:outerShdw>
                </a:effectLst>
              </a:rPr>
              <a:t>Noisy </a:t>
            </a:r>
            <a:r>
              <a:rPr lang="en-US" altLang="zh-TW" b="1" dirty="0" smtClean="0">
                <a:solidFill>
                  <a:schemeClr val="bg1"/>
                </a:solidFill>
                <a:effectLst>
                  <a:outerShdw blurRad="38100" dist="38100" dir="2700000" algn="tl">
                    <a:srgbClr val="000000">
                      <a:alpha val="43137"/>
                    </a:srgbClr>
                  </a:outerShdw>
                </a:effectLst>
              </a:rPr>
              <a:t>Data</a:t>
            </a:r>
            <a:endParaRPr lang="zh-TW" altLang="en-US" b="1" dirty="0">
              <a:solidFill>
                <a:schemeClr val="bg1"/>
              </a:solidFill>
              <a:effectLst>
                <a:outerShdw blurRad="38100" dist="38100" dir="2700000" algn="tl">
                  <a:srgbClr val="000000">
                    <a:alpha val="43137"/>
                  </a:srgbClr>
                </a:outerShdw>
              </a:effectLst>
            </a:endParaRPr>
          </a:p>
        </p:txBody>
      </p:sp>
      <p:pic>
        <p:nvPicPr>
          <p:cNvPr id="5" name="圖片 5" descr="C:\Users\ander\OneDrive\桌面\資料科學\C45-SMOTE.03subcl5-800-7-0-BI-20an-nn.png"/>
          <p:cNvPicPr/>
          <p:nvPr/>
        </p:nvPicPr>
        <p:blipFill>
          <a:blip r:embed="rId2">
            <a:extLst>
              <a:ext uri="{28A0092B-C50C-407E-A947-70E740481C1C}">
                <a14:useLocalDpi xmlns:a14="http://schemas.microsoft.com/office/drawing/2010/main" val="0"/>
              </a:ext>
            </a:extLst>
          </a:blip>
          <a:srcRect/>
          <a:stretch>
            <a:fillRect/>
          </a:stretch>
        </p:blipFill>
        <p:spPr bwMode="auto">
          <a:xfrm>
            <a:off x="6476426" y="1825625"/>
            <a:ext cx="4551421" cy="4551421"/>
          </a:xfrm>
          <a:prstGeom prst="rect">
            <a:avLst/>
          </a:prstGeom>
          <a:noFill/>
          <a:ln>
            <a:noFill/>
          </a:ln>
        </p:spPr>
      </p:pic>
      <p:pic>
        <p:nvPicPr>
          <p:cNvPr id="6" name="圖片 6" descr="C:\Users\ander\OneDrive\桌面\資料科學\C45-SMOTE.03subcl5-800-7-0-BI.png"/>
          <p:cNvPicPr/>
          <p:nvPr/>
        </p:nvPicPr>
        <p:blipFill>
          <a:blip r:embed="rId3">
            <a:extLst>
              <a:ext uri="{28A0092B-C50C-407E-A947-70E740481C1C}">
                <a14:useLocalDpi xmlns:a14="http://schemas.microsoft.com/office/drawing/2010/main" val="0"/>
              </a:ext>
            </a:extLst>
          </a:blip>
          <a:srcRect/>
          <a:stretch>
            <a:fillRect/>
          </a:stretch>
        </p:blipFill>
        <p:spPr bwMode="auto">
          <a:xfrm>
            <a:off x="1034322" y="1825625"/>
            <a:ext cx="4528664" cy="4528664"/>
          </a:xfrm>
          <a:prstGeom prst="rect">
            <a:avLst/>
          </a:prstGeom>
          <a:noFill/>
          <a:ln>
            <a:noFill/>
          </a:ln>
        </p:spPr>
      </p:pic>
      <p:sp>
        <p:nvSpPr>
          <p:cNvPr id="2" name="Slide Number Placeholder 1"/>
          <p:cNvSpPr>
            <a:spLocks noGrp="1"/>
          </p:cNvSpPr>
          <p:nvPr>
            <p:ph type="sldNum" sz="quarter" idx="12"/>
          </p:nvPr>
        </p:nvSpPr>
        <p:spPr/>
        <p:txBody>
          <a:bodyPr/>
          <a:lstStyle/>
          <a:p>
            <a:fld id="{783E8B9D-B2B0-4FDC-B2EF-B030D13A1042}" type="slidenum">
              <a:rPr lang="zh-TW" altLang="en-US" smtClean="0"/>
              <a:t>8</a:t>
            </a:fld>
            <a:endParaRPr lang="zh-TW" altLang="en-US"/>
          </a:p>
        </p:txBody>
      </p:sp>
    </p:spTree>
    <p:extLst>
      <p:ext uri="{BB962C8B-B14F-4D97-AF65-F5344CB8AC3E}">
        <p14:creationId xmlns:p14="http://schemas.microsoft.com/office/powerpoint/2010/main" val="3453273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標題 4"/>
          <p:cNvSpPr>
            <a:spLocks noGrp="1"/>
          </p:cNvSpPr>
          <p:nvPr>
            <p:ph type="title"/>
          </p:nvPr>
        </p:nvSpPr>
        <p:spPr/>
        <p:txBody>
          <a:bodyPr>
            <a:noAutofit/>
          </a:bodyPr>
          <a:lstStyle/>
          <a:p>
            <a:pPr>
              <a:buClr>
                <a:srgbClr val="B7BC08"/>
              </a:buClr>
            </a:pPr>
            <a:r>
              <a:rPr lang="en-US" altLang="zh-TW" b="1" dirty="0" smtClean="0">
                <a:solidFill>
                  <a:schemeClr val="bg1"/>
                </a:solidFill>
                <a:effectLst>
                  <a:outerShdw blurRad="38100" dist="38100" dir="2700000" algn="tl">
                    <a:srgbClr val="000000">
                      <a:alpha val="43137"/>
                    </a:srgbClr>
                  </a:outerShdw>
                </a:effectLst>
              </a:rPr>
              <a:t>Dataset Shift</a:t>
            </a:r>
            <a:endParaRPr lang="zh-TW" altLang="en-US" b="1" dirty="0">
              <a:solidFill>
                <a:schemeClr val="bg1"/>
              </a:solidFill>
              <a:effectLst>
                <a:outerShdw blurRad="38100" dist="38100" dir="2700000" algn="tl">
                  <a:srgbClr val="000000">
                    <a:alpha val="43137"/>
                  </a:srgbClr>
                </a:outerShdw>
              </a:effectLst>
            </a:endParaRPr>
          </a:p>
        </p:txBody>
      </p:sp>
      <p:pic>
        <p:nvPicPr>
          <p:cNvPr id="5" name="圖片 8" descr="C:\Users\ander\OneDrive\桌面\資料科學\ecoli4_Tst_GPRST_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2617" y="1842369"/>
            <a:ext cx="5091183" cy="3521791"/>
          </a:xfrm>
          <a:prstGeom prst="rect">
            <a:avLst/>
          </a:prstGeom>
          <a:noFill/>
          <a:ln>
            <a:solidFill>
              <a:schemeClr val="tx1"/>
            </a:solidFill>
          </a:ln>
        </p:spPr>
      </p:pic>
      <p:pic>
        <p:nvPicPr>
          <p:cNvPr id="6" name="圖片 9" descr="C:\Users\ander\OneDrive\桌面\資料科學\ecoli4_Tr_GPRST_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370" y="1870028"/>
            <a:ext cx="5011217" cy="3494132"/>
          </a:xfrm>
          <a:prstGeom prst="rect">
            <a:avLst/>
          </a:prstGeom>
          <a:noFill/>
          <a:ln>
            <a:solidFill>
              <a:schemeClr val="tx1"/>
            </a:solidFill>
          </a:ln>
        </p:spPr>
      </p:pic>
      <p:sp>
        <p:nvSpPr>
          <p:cNvPr id="2" name="Slide Number Placeholder 1"/>
          <p:cNvSpPr>
            <a:spLocks noGrp="1"/>
          </p:cNvSpPr>
          <p:nvPr>
            <p:ph type="sldNum" sz="quarter" idx="12"/>
          </p:nvPr>
        </p:nvSpPr>
        <p:spPr/>
        <p:txBody>
          <a:bodyPr/>
          <a:lstStyle/>
          <a:p>
            <a:fld id="{783E8B9D-B2B0-4FDC-B2EF-B030D13A1042}" type="slidenum">
              <a:rPr lang="zh-TW" altLang="en-US" smtClean="0"/>
              <a:t>9</a:t>
            </a:fld>
            <a:endParaRPr lang="zh-TW" altLang="en-US"/>
          </a:p>
        </p:txBody>
      </p:sp>
    </p:spTree>
    <p:extLst>
      <p:ext uri="{BB962C8B-B14F-4D97-AF65-F5344CB8AC3E}">
        <p14:creationId xmlns:p14="http://schemas.microsoft.com/office/powerpoint/2010/main" val="889138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413</Words>
  <Application>Microsoft Office PowerPoint</Application>
  <PresentationFormat>Widescreen</PresentationFormat>
  <Paragraphs>63</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等线 Light</vt:lpstr>
      <vt:lpstr>新細明體</vt:lpstr>
      <vt:lpstr>等线</vt:lpstr>
      <vt:lpstr>Arial</vt:lpstr>
      <vt:lpstr>Calibri Light</vt:lpstr>
      <vt:lpstr>Office 佈景主題</vt:lpstr>
      <vt:lpstr>What is an Imbalanced Dataset??</vt:lpstr>
      <vt:lpstr>An Imbalanced Dataset is….</vt:lpstr>
      <vt:lpstr>The Problem of  Imbalanced Datasets</vt:lpstr>
      <vt:lpstr>Financial Distress Dataset Example</vt:lpstr>
      <vt:lpstr>Characteristics</vt:lpstr>
      <vt:lpstr>Small Disjunctions/ Rare datasets</vt:lpstr>
      <vt:lpstr>Lack of Density</vt:lpstr>
      <vt:lpstr>Noisy Data</vt:lpstr>
      <vt:lpstr>Dataset Shift</vt:lpstr>
      <vt:lpstr>Overlapping </vt:lpstr>
      <vt:lpstr>How to  Handle or Deal with it?</vt:lpstr>
      <vt:lpstr>PowerPoint Presentation</vt:lpstr>
      <vt:lpstr>Random Forest Algorithm for Imbalanced Dataset</vt:lpstr>
      <vt:lpstr>Reference/Citation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Air Quality  Sensing and Purifying Rover (IAQSPR)</dc:title>
  <dc:creator>Ruby Wu</dc:creator>
  <cp:lastModifiedBy>Joshua Fan</cp:lastModifiedBy>
  <cp:revision>68</cp:revision>
  <dcterms:created xsi:type="dcterms:W3CDTF">2018-09-08T07:51:07Z</dcterms:created>
  <dcterms:modified xsi:type="dcterms:W3CDTF">2018-09-29T12:16:26Z</dcterms:modified>
</cp:coreProperties>
</file>